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autoCompressPictures="0">
  <p:sldMasterIdLst>
    <p:sldMasterId id="2147483648" r:id="rId1"/>
  </p:sldMasterIdLst>
  <p:notesMasterIdLst>
    <p:notesMasterId r:id="rId29"/>
  </p:notesMasterIdLst>
  <p:sldIdLst>
    <p:sldId id="256" r:id="rId2"/>
    <p:sldId id="257" r:id="rId3"/>
    <p:sldId id="259" r:id="rId4"/>
    <p:sldId id="261" r:id="rId5"/>
    <p:sldId id="263" r:id="rId6"/>
    <p:sldId id="260" r:id="rId7"/>
    <p:sldId id="258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7" r:id="rId20"/>
    <p:sldId id="278" r:id="rId21"/>
    <p:sldId id="283" r:id="rId22"/>
    <p:sldId id="279" r:id="rId23"/>
    <p:sldId id="280" r:id="rId24"/>
    <p:sldId id="281" r:id="rId25"/>
    <p:sldId id="275" r:id="rId26"/>
    <p:sldId id="276" r:id="rId27"/>
    <p:sldId id="282" r:id="rId28"/>
  </p:sldIdLst>
  <p:sldSz cx="12192000" cy="6858000"/>
  <p:notesSz cx="6858000" cy="9144000"/>
  <p:embeddedFontLst>
    <p:embeddedFont>
      <p:font typeface="Calibri" panose="020F0502020204030204" pitchFamily="34" charset="0"/>
      <p:regular r:id="rId30"/>
      <p:bold r:id="rId31"/>
      <p:italic r:id="rId32"/>
      <p:boldItalic r:id="rId33"/>
    </p:embeddedFont>
    <p:embeddedFont>
      <p:font typeface="Lato" panose="020F0502020204030203" pitchFamily="34" charset="77"/>
      <p:regular r:id="rId34"/>
      <p:bold r:id="rId35"/>
      <p:italic r:id="rId36"/>
      <p:boldItalic r:id="rId37"/>
    </p:embeddedFont>
    <p:embeddedFont>
      <p:font typeface="Raleway" pitchFamily="2" charset="77"/>
      <p:regular r:id="rId38"/>
      <p:bold r:id="rId39"/>
      <p:italic r:id="rId40"/>
      <p:boldItalic r:id="rId41"/>
    </p:embeddedFont>
    <p:embeddedFont>
      <p:font typeface="Roboto" panose="02000000000000000000" pitchFamily="2" charset="0"/>
      <p:regular r:id="rId42"/>
      <p:bold r:id="rId43"/>
      <p:italic r:id="rId44"/>
      <p:boldItalic r:id="rId45"/>
    </p:embeddedFont>
    <p:embeddedFont>
      <p:font typeface="Roboto Condensed Light" panose="02000000000000000000" pitchFamily="2" charset="0"/>
      <p:regular r:id="rId46"/>
      <p:italic r:id="rId4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4"/>
    <p:restoredTop sz="96405"/>
  </p:normalViewPr>
  <p:slideViewPr>
    <p:cSldViewPr snapToGrid="0" snapToObjects="1">
      <p:cViewPr varScale="1">
        <p:scale>
          <a:sx n="131" d="100"/>
          <a:sy n="131" d="100"/>
        </p:scale>
        <p:origin x="41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0.fntdata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font" Target="fonts/font13.fntdata"/><Relationship Id="rId47" Type="http://schemas.openxmlformats.org/officeDocument/2006/relationships/font" Target="fonts/font18.fnt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notesMaster" Target="notesMasters/notesMaster1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font" Target="fonts/font1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4" Type="http://schemas.openxmlformats.org/officeDocument/2006/relationships/font" Target="fonts/font1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font" Target="fonts/font14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46" Type="http://schemas.openxmlformats.org/officeDocument/2006/relationships/font" Target="fonts/font17.fntdata"/><Relationship Id="rId20" Type="http://schemas.openxmlformats.org/officeDocument/2006/relationships/slide" Target="slides/slide19.xml"/><Relationship Id="rId41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33.png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34.png"/></Relationships>
</file>

<file path=ppt/diagrams/_rels/data3.xml.rels><?xml version="1.0" encoding="UTF-8" standalone="yes"?>
<Relationships xmlns="http://schemas.openxmlformats.org/package/2006/relationships"><Relationship Id="rId1" Type="http://schemas.openxmlformats.org/officeDocument/2006/relationships/image" Target="../media/image35.pn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33.png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34.png"/></Relationships>
</file>

<file path=ppt/diagrams/_rels/drawing3.xml.rels><?xml version="1.0" encoding="UTF-8" standalone="yes"?>
<Relationships xmlns="http://schemas.openxmlformats.org/package/2006/relationships"><Relationship Id="rId1" Type="http://schemas.openxmlformats.org/officeDocument/2006/relationships/image" Target="../media/image35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EC49675-7AC9-B94E-BE4E-453D3BB4696C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179221A-A951-8749-879E-FB2B3D36CD91}">
      <dgm:prSet custT="1"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en-US" sz="2900" dirty="0">
              <a:solidFill>
                <a:schemeClr val="accent4"/>
              </a:solidFill>
              <a:latin typeface="Lato" panose="020F0502020204030203" pitchFamily="34" charset="77"/>
            </a:rPr>
            <a:t>Identifying</a:t>
          </a:r>
          <a:r>
            <a:rPr lang="en-US" sz="2900" dirty="0">
              <a:latin typeface="Lato" panose="020F0502020204030203" pitchFamily="34" charset="77"/>
            </a:rPr>
            <a:t> performance bottlenecks by exploring several solutions</a:t>
          </a:r>
        </a:p>
      </dgm:t>
    </dgm:pt>
    <dgm:pt modelId="{6A37FBBE-EEED-6A4F-BDEF-32DE5A2B0C82}" type="parTrans" cxnId="{14614AD2-5F1B-4846-9FC3-A83191F5E97B}">
      <dgm:prSet/>
      <dgm:spPr/>
      <dgm:t>
        <a:bodyPr/>
        <a:lstStyle/>
        <a:p>
          <a:endParaRPr lang="en-US"/>
        </a:p>
      </dgm:t>
    </dgm:pt>
    <dgm:pt modelId="{D920ED94-6278-F24F-81F7-B493C275D861}" type="sibTrans" cxnId="{14614AD2-5F1B-4846-9FC3-A83191F5E97B}">
      <dgm:prSet/>
      <dgm:spPr/>
      <dgm:t>
        <a:bodyPr/>
        <a:lstStyle/>
        <a:p>
          <a:endParaRPr lang="en-US"/>
        </a:p>
      </dgm:t>
    </dgm:pt>
    <dgm:pt modelId="{B2F38B9C-B6E7-D440-AA55-F52B46930EDF}" type="pres">
      <dgm:prSet presAssocID="{4EC49675-7AC9-B94E-BE4E-453D3BB4696C}" presName="linearFlow" presStyleCnt="0">
        <dgm:presLayoutVars>
          <dgm:dir/>
          <dgm:resizeHandles val="exact"/>
        </dgm:presLayoutVars>
      </dgm:prSet>
      <dgm:spPr/>
    </dgm:pt>
    <dgm:pt modelId="{4447547C-9AD8-6C4F-9903-CC6683321192}" type="pres">
      <dgm:prSet presAssocID="{D179221A-A951-8749-879E-FB2B3D36CD91}" presName="composite" presStyleCnt="0"/>
      <dgm:spPr/>
    </dgm:pt>
    <dgm:pt modelId="{BC2C6BC9-92D3-5E45-91E8-36049FC48BF9}" type="pres">
      <dgm:prSet presAssocID="{D179221A-A951-8749-879E-FB2B3D36CD91}" presName="imgShp" presStyleLbl="fgImgPlace1" presStyleIdx="0" presStyleCnt="1"/>
      <dgm:spPr>
        <a:blipFill>
          <a:blip xmlns:r="http://schemas.openxmlformats.org/officeDocument/2006/relationships" r:embed="rId1"/>
          <a:srcRect/>
          <a:stretch>
            <a:fillRect/>
          </a:stretch>
        </a:blipFill>
        <a:ln>
          <a:noFill/>
        </a:ln>
      </dgm:spPr>
    </dgm:pt>
    <dgm:pt modelId="{F010D440-D10D-7D4D-8845-601482AF79F2}" type="pres">
      <dgm:prSet presAssocID="{D179221A-A951-8749-879E-FB2B3D36CD91}" presName="txShp" presStyleLbl="node1" presStyleIdx="0" presStyleCnt="1">
        <dgm:presLayoutVars>
          <dgm:bulletEnabled val="1"/>
        </dgm:presLayoutVars>
      </dgm:prSet>
      <dgm:spPr/>
    </dgm:pt>
  </dgm:ptLst>
  <dgm:cxnLst>
    <dgm:cxn modelId="{30AC99C3-C593-4446-B2C5-0B7936D7416B}" type="presOf" srcId="{D179221A-A951-8749-879E-FB2B3D36CD91}" destId="{F010D440-D10D-7D4D-8845-601482AF79F2}" srcOrd="0" destOrd="0" presId="urn:microsoft.com/office/officeart/2005/8/layout/vList3"/>
    <dgm:cxn modelId="{14614AD2-5F1B-4846-9FC3-A83191F5E97B}" srcId="{4EC49675-7AC9-B94E-BE4E-453D3BB4696C}" destId="{D179221A-A951-8749-879E-FB2B3D36CD91}" srcOrd="0" destOrd="0" parTransId="{6A37FBBE-EEED-6A4F-BDEF-32DE5A2B0C82}" sibTransId="{D920ED94-6278-F24F-81F7-B493C275D861}"/>
    <dgm:cxn modelId="{DD005CD7-1B77-0148-A5F5-7001485C3684}" type="presOf" srcId="{4EC49675-7AC9-B94E-BE4E-453D3BB4696C}" destId="{B2F38B9C-B6E7-D440-AA55-F52B46930EDF}" srcOrd="0" destOrd="0" presId="urn:microsoft.com/office/officeart/2005/8/layout/vList3"/>
    <dgm:cxn modelId="{6D39586F-0E37-3849-9E69-6F50B1039306}" type="presParOf" srcId="{B2F38B9C-B6E7-D440-AA55-F52B46930EDF}" destId="{4447547C-9AD8-6C4F-9903-CC6683321192}" srcOrd="0" destOrd="0" presId="urn:microsoft.com/office/officeart/2005/8/layout/vList3"/>
    <dgm:cxn modelId="{248AC62F-EBE5-5C48-A62C-437A518404BC}" type="presParOf" srcId="{4447547C-9AD8-6C4F-9903-CC6683321192}" destId="{BC2C6BC9-92D3-5E45-91E8-36049FC48BF9}" srcOrd="0" destOrd="0" presId="urn:microsoft.com/office/officeart/2005/8/layout/vList3"/>
    <dgm:cxn modelId="{5092C8FD-6678-7342-A509-53057797768E}" type="presParOf" srcId="{4447547C-9AD8-6C4F-9903-CC6683321192}" destId="{F010D440-D10D-7D4D-8845-601482AF79F2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2546DAC-AD07-2C4C-8C9E-21E956B670F6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63B825A-3668-F24C-A6E5-BC081FBFEA61}">
      <dgm:prSet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en-US" dirty="0">
              <a:solidFill>
                <a:schemeClr val="accent4"/>
              </a:solidFill>
              <a:latin typeface="Lato" panose="020F0502020204030203" pitchFamily="34" charset="77"/>
            </a:rPr>
            <a:t>Reducing</a:t>
          </a:r>
          <a:r>
            <a:rPr lang="en-US" dirty="0">
              <a:latin typeface="Lato" panose="020F0502020204030203" pitchFamily="34" charset="77"/>
            </a:rPr>
            <a:t> the PLTL formula synthesis problem to the bit-vector function synthesis problem</a:t>
          </a:r>
        </a:p>
      </dgm:t>
    </dgm:pt>
    <dgm:pt modelId="{4614992E-448D-FD4B-8191-7B8AB27B215C}" type="parTrans" cxnId="{F07726CD-D33D-EA4D-9E1A-53F73C14CC26}">
      <dgm:prSet/>
      <dgm:spPr/>
      <dgm:t>
        <a:bodyPr/>
        <a:lstStyle/>
        <a:p>
          <a:endParaRPr lang="en-US"/>
        </a:p>
      </dgm:t>
    </dgm:pt>
    <dgm:pt modelId="{1C71B302-A655-E14A-81C1-8F17862A6222}" type="sibTrans" cxnId="{F07726CD-D33D-EA4D-9E1A-53F73C14CC26}">
      <dgm:prSet/>
      <dgm:spPr/>
      <dgm:t>
        <a:bodyPr/>
        <a:lstStyle/>
        <a:p>
          <a:endParaRPr lang="en-US"/>
        </a:p>
      </dgm:t>
    </dgm:pt>
    <dgm:pt modelId="{7BFA5ECC-3724-9242-BF74-76FBD9F6368D}" type="pres">
      <dgm:prSet presAssocID="{F2546DAC-AD07-2C4C-8C9E-21E956B670F6}" presName="linearFlow" presStyleCnt="0">
        <dgm:presLayoutVars>
          <dgm:dir/>
          <dgm:resizeHandles val="exact"/>
        </dgm:presLayoutVars>
      </dgm:prSet>
      <dgm:spPr/>
    </dgm:pt>
    <dgm:pt modelId="{E50F886D-3A70-824E-9459-EBECD137D37D}" type="pres">
      <dgm:prSet presAssocID="{D63B825A-3668-F24C-A6E5-BC081FBFEA61}" presName="composite" presStyleCnt="0"/>
      <dgm:spPr/>
    </dgm:pt>
    <dgm:pt modelId="{1A57C11F-3559-F146-BED8-3A357DCE928F}" type="pres">
      <dgm:prSet presAssocID="{D63B825A-3668-F24C-A6E5-BC081FBFEA61}" presName="imgShp" presStyleLbl="fgImgPlace1" presStyleIdx="0" presStyleCnt="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</dgm:spPr>
    </dgm:pt>
    <dgm:pt modelId="{44F41440-79E5-084E-B3F2-11A6361FAC15}" type="pres">
      <dgm:prSet presAssocID="{D63B825A-3668-F24C-A6E5-BC081FBFEA61}" presName="txShp" presStyleLbl="node1" presStyleIdx="0" presStyleCnt="1">
        <dgm:presLayoutVars>
          <dgm:bulletEnabled val="1"/>
        </dgm:presLayoutVars>
      </dgm:prSet>
      <dgm:spPr/>
    </dgm:pt>
  </dgm:ptLst>
  <dgm:cxnLst>
    <dgm:cxn modelId="{F07726CD-D33D-EA4D-9E1A-53F73C14CC26}" srcId="{F2546DAC-AD07-2C4C-8C9E-21E956B670F6}" destId="{D63B825A-3668-F24C-A6E5-BC081FBFEA61}" srcOrd="0" destOrd="0" parTransId="{4614992E-448D-FD4B-8191-7B8AB27B215C}" sibTransId="{1C71B302-A655-E14A-81C1-8F17862A6222}"/>
    <dgm:cxn modelId="{D90C28D9-D422-8E4C-A57B-AEF4DBF7E03C}" type="presOf" srcId="{F2546DAC-AD07-2C4C-8C9E-21E956B670F6}" destId="{7BFA5ECC-3724-9242-BF74-76FBD9F6368D}" srcOrd="0" destOrd="0" presId="urn:microsoft.com/office/officeart/2005/8/layout/vList3"/>
    <dgm:cxn modelId="{D02605E4-1857-C240-BC6C-8B24F48EFD42}" type="presOf" srcId="{D63B825A-3668-F24C-A6E5-BC081FBFEA61}" destId="{44F41440-79E5-084E-B3F2-11A6361FAC15}" srcOrd="0" destOrd="0" presId="urn:microsoft.com/office/officeart/2005/8/layout/vList3"/>
    <dgm:cxn modelId="{EB67A5D3-9200-2640-8661-65221B0F1AAF}" type="presParOf" srcId="{7BFA5ECC-3724-9242-BF74-76FBD9F6368D}" destId="{E50F886D-3A70-824E-9459-EBECD137D37D}" srcOrd="0" destOrd="0" presId="urn:microsoft.com/office/officeart/2005/8/layout/vList3"/>
    <dgm:cxn modelId="{8864B3E8-9ADE-D040-9308-173CF990153D}" type="presParOf" srcId="{E50F886D-3A70-824E-9459-EBECD137D37D}" destId="{1A57C11F-3559-F146-BED8-3A357DCE928F}" srcOrd="0" destOrd="0" presId="urn:microsoft.com/office/officeart/2005/8/layout/vList3"/>
    <dgm:cxn modelId="{006B3F45-8BA7-9E40-A8D8-1D5402606C95}" type="presParOf" srcId="{E50F886D-3A70-824E-9459-EBECD137D37D}" destId="{44F41440-79E5-084E-B3F2-11A6361FAC15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2546DAC-AD07-2C4C-8C9E-21E956B670F6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63B825A-3668-F24C-A6E5-BC081FBFEA61}">
      <dgm:prSet custT="1"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en-US" sz="2900" b="1" dirty="0">
              <a:latin typeface="Lato" panose="020F0502020204030203" pitchFamily="34" charset="77"/>
            </a:rPr>
            <a:t>SYSLITE</a:t>
          </a:r>
          <a:r>
            <a:rPr lang="en-US" sz="2900" dirty="0">
              <a:latin typeface="Lato" panose="020F0502020204030203" pitchFamily="34" charset="77"/>
            </a:rPr>
            <a:t> on two case studies </a:t>
          </a:r>
          <a:r>
            <a:rPr lang="en-US" sz="2900">
              <a:latin typeface="Lato" panose="020F0502020204030203" pitchFamily="34" charset="77"/>
            </a:rPr>
            <a:t>has a </a:t>
          </a:r>
          <a:r>
            <a:rPr lang="en-US" sz="2900" dirty="0">
              <a:solidFill>
                <a:schemeClr val="accent4"/>
              </a:solidFill>
              <a:latin typeface="Lato" panose="020F0502020204030203" pitchFamily="34" charset="77"/>
            </a:rPr>
            <a:t>speedup</a:t>
          </a:r>
          <a:r>
            <a:rPr lang="en-US" sz="2900" dirty="0">
              <a:latin typeface="Lato" panose="020F0502020204030203" pitchFamily="34" charset="77"/>
            </a:rPr>
            <a:t> of </a:t>
          </a:r>
          <a:r>
            <a:rPr lang="en-US" sz="2900" b="1" u="sng" dirty="0">
              <a:latin typeface="Lato" panose="020F0502020204030203" pitchFamily="34" charset="77"/>
            </a:rPr>
            <a:t>28x-60x</a:t>
          </a:r>
          <a:r>
            <a:rPr lang="en-US" sz="2900" dirty="0">
              <a:latin typeface="Lato" panose="020F0502020204030203" pitchFamily="34" charset="77"/>
            </a:rPr>
            <a:t> over the baseline</a:t>
          </a:r>
        </a:p>
      </dgm:t>
    </dgm:pt>
    <dgm:pt modelId="{4614992E-448D-FD4B-8191-7B8AB27B215C}" type="parTrans" cxnId="{F07726CD-D33D-EA4D-9E1A-53F73C14CC26}">
      <dgm:prSet/>
      <dgm:spPr/>
      <dgm:t>
        <a:bodyPr/>
        <a:lstStyle/>
        <a:p>
          <a:endParaRPr lang="en-US"/>
        </a:p>
      </dgm:t>
    </dgm:pt>
    <dgm:pt modelId="{1C71B302-A655-E14A-81C1-8F17862A6222}" type="sibTrans" cxnId="{F07726CD-D33D-EA4D-9E1A-53F73C14CC26}">
      <dgm:prSet/>
      <dgm:spPr/>
      <dgm:t>
        <a:bodyPr/>
        <a:lstStyle/>
        <a:p>
          <a:endParaRPr lang="en-US"/>
        </a:p>
      </dgm:t>
    </dgm:pt>
    <dgm:pt modelId="{7BFA5ECC-3724-9242-BF74-76FBD9F6368D}" type="pres">
      <dgm:prSet presAssocID="{F2546DAC-AD07-2C4C-8C9E-21E956B670F6}" presName="linearFlow" presStyleCnt="0">
        <dgm:presLayoutVars>
          <dgm:dir/>
          <dgm:resizeHandles val="exact"/>
        </dgm:presLayoutVars>
      </dgm:prSet>
      <dgm:spPr/>
    </dgm:pt>
    <dgm:pt modelId="{E50F886D-3A70-824E-9459-EBECD137D37D}" type="pres">
      <dgm:prSet presAssocID="{D63B825A-3668-F24C-A6E5-BC081FBFEA61}" presName="composite" presStyleCnt="0"/>
      <dgm:spPr/>
    </dgm:pt>
    <dgm:pt modelId="{1A57C11F-3559-F146-BED8-3A357DCE928F}" type="pres">
      <dgm:prSet presAssocID="{D63B825A-3668-F24C-A6E5-BC081FBFEA61}" presName="imgShp" presStyleLbl="fgImgPlace1" presStyleIdx="0" presStyleCnt="1" custScaleX="99820" custScaleY="99820"/>
      <dgm:spPr>
        <a:blipFill>
          <a:blip xmlns:r="http://schemas.openxmlformats.org/officeDocument/2006/relationships" r:embed="rId1"/>
          <a:srcRect/>
          <a:stretch>
            <a:fillRect/>
          </a:stretch>
        </a:blipFill>
        <a:ln>
          <a:noFill/>
        </a:ln>
      </dgm:spPr>
    </dgm:pt>
    <dgm:pt modelId="{44F41440-79E5-084E-B3F2-11A6361FAC15}" type="pres">
      <dgm:prSet presAssocID="{D63B825A-3668-F24C-A6E5-BC081FBFEA61}" presName="txShp" presStyleLbl="node1" presStyleIdx="0" presStyleCnt="1">
        <dgm:presLayoutVars>
          <dgm:bulletEnabled val="1"/>
        </dgm:presLayoutVars>
      </dgm:prSet>
      <dgm:spPr/>
    </dgm:pt>
  </dgm:ptLst>
  <dgm:cxnLst>
    <dgm:cxn modelId="{F07726CD-D33D-EA4D-9E1A-53F73C14CC26}" srcId="{F2546DAC-AD07-2C4C-8C9E-21E956B670F6}" destId="{D63B825A-3668-F24C-A6E5-BC081FBFEA61}" srcOrd="0" destOrd="0" parTransId="{4614992E-448D-FD4B-8191-7B8AB27B215C}" sibTransId="{1C71B302-A655-E14A-81C1-8F17862A6222}"/>
    <dgm:cxn modelId="{D90C28D9-D422-8E4C-A57B-AEF4DBF7E03C}" type="presOf" srcId="{F2546DAC-AD07-2C4C-8C9E-21E956B670F6}" destId="{7BFA5ECC-3724-9242-BF74-76FBD9F6368D}" srcOrd="0" destOrd="0" presId="urn:microsoft.com/office/officeart/2005/8/layout/vList3"/>
    <dgm:cxn modelId="{D02605E4-1857-C240-BC6C-8B24F48EFD42}" type="presOf" srcId="{D63B825A-3668-F24C-A6E5-BC081FBFEA61}" destId="{44F41440-79E5-084E-B3F2-11A6361FAC15}" srcOrd="0" destOrd="0" presId="urn:microsoft.com/office/officeart/2005/8/layout/vList3"/>
    <dgm:cxn modelId="{EB67A5D3-9200-2640-8661-65221B0F1AAF}" type="presParOf" srcId="{7BFA5ECC-3724-9242-BF74-76FBD9F6368D}" destId="{E50F886D-3A70-824E-9459-EBECD137D37D}" srcOrd="0" destOrd="0" presId="urn:microsoft.com/office/officeart/2005/8/layout/vList3"/>
    <dgm:cxn modelId="{8864B3E8-9ADE-D040-9308-173CF990153D}" type="presParOf" srcId="{E50F886D-3A70-824E-9459-EBECD137D37D}" destId="{1A57C11F-3559-F146-BED8-3A357DCE928F}" srcOrd="0" destOrd="0" presId="urn:microsoft.com/office/officeart/2005/8/layout/vList3"/>
    <dgm:cxn modelId="{006B3F45-8BA7-9E40-A8D8-1D5402606C95}" type="presParOf" srcId="{E50F886D-3A70-824E-9459-EBECD137D37D}" destId="{44F41440-79E5-084E-B3F2-11A6361FAC15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010D440-D10D-7D4D-8845-601482AF79F2}">
      <dsp:nvSpPr>
        <dsp:cNvPr id="0" name=""/>
        <dsp:cNvSpPr/>
      </dsp:nvSpPr>
      <dsp:spPr>
        <a:xfrm rot="10800000">
          <a:off x="2370176" y="0"/>
          <a:ext cx="7964312" cy="1456513"/>
        </a:xfrm>
        <a:prstGeom prst="homePlate">
          <a:avLst/>
        </a:prstGeom>
        <a:solidFill>
          <a:schemeClr val="accent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2282" tIns="110490" rIns="206248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>
              <a:solidFill>
                <a:schemeClr val="accent4"/>
              </a:solidFill>
              <a:latin typeface="Lato" panose="020F0502020204030203" pitchFamily="34" charset="77"/>
            </a:rPr>
            <a:t>Identifying</a:t>
          </a:r>
          <a:r>
            <a:rPr lang="en-US" sz="2900" kern="1200" dirty="0">
              <a:latin typeface="Lato" panose="020F0502020204030203" pitchFamily="34" charset="77"/>
            </a:rPr>
            <a:t> performance bottlenecks by exploring several solutions</a:t>
          </a:r>
        </a:p>
      </dsp:txBody>
      <dsp:txXfrm rot="10800000">
        <a:off x="2734304" y="0"/>
        <a:ext cx="7600184" cy="1456513"/>
      </dsp:txXfrm>
    </dsp:sp>
    <dsp:sp modelId="{BC2C6BC9-92D3-5E45-91E8-36049FC48BF9}">
      <dsp:nvSpPr>
        <dsp:cNvPr id="0" name=""/>
        <dsp:cNvSpPr/>
      </dsp:nvSpPr>
      <dsp:spPr>
        <a:xfrm>
          <a:off x="1641920" y="0"/>
          <a:ext cx="1456513" cy="1456513"/>
        </a:xfrm>
        <a:prstGeom prst="ellipse">
          <a:avLst/>
        </a:prstGeom>
        <a:blipFill>
          <a:blip xmlns:r="http://schemas.openxmlformats.org/officeDocument/2006/relationships" r:embed="rId1"/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F41440-79E5-084E-B3F2-11A6361FAC15}">
      <dsp:nvSpPr>
        <dsp:cNvPr id="0" name=""/>
        <dsp:cNvSpPr/>
      </dsp:nvSpPr>
      <dsp:spPr>
        <a:xfrm rot="10800000">
          <a:off x="2370176" y="0"/>
          <a:ext cx="7964312" cy="1456513"/>
        </a:xfrm>
        <a:prstGeom prst="homePlate">
          <a:avLst/>
        </a:prstGeom>
        <a:solidFill>
          <a:schemeClr val="accent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2282" tIns="110490" rIns="206248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>
              <a:solidFill>
                <a:schemeClr val="accent4"/>
              </a:solidFill>
              <a:latin typeface="Lato" panose="020F0502020204030203" pitchFamily="34" charset="77"/>
            </a:rPr>
            <a:t>Reducing</a:t>
          </a:r>
          <a:r>
            <a:rPr lang="en-US" sz="2900" kern="1200" dirty="0">
              <a:latin typeface="Lato" panose="020F0502020204030203" pitchFamily="34" charset="77"/>
            </a:rPr>
            <a:t> the PLTL formula synthesis problem to the bit-vector function synthesis problem</a:t>
          </a:r>
        </a:p>
      </dsp:txBody>
      <dsp:txXfrm rot="10800000">
        <a:off x="2734304" y="0"/>
        <a:ext cx="7600184" cy="1456513"/>
      </dsp:txXfrm>
    </dsp:sp>
    <dsp:sp modelId="{1A57C11F-3559-F146-BED8-3A357DCE928F}">
      <dsp:nvSpPr>
        <dsp:cNvPr id="0" name=""/>
        <dsp:cNvSpPr/>
      </dsp:nvSpPr>
      <dsp:spPr>
        <a:xfrm>
          <a:off x="1641920" y="0"/>
          <a:ext cx="1456513" cy="1456513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F41440-79E5-084E-B3F2-11A6361FAC15}">
      <dsp:nvSpPr>
        <dsp:cNvPr id="0" name=""/>
        <dsp:cNvSpPr/>
      </dsp:nvSpPr>
      <dsp:spPr>
        <a:xfrm rot="10800000">
          <a:off x="2369521" y="0"/>
          <a:ext cx="7964312" cy="1456513"/>
        </a:xfrm>
        <a:prstGeom prst="homePlate">
          <a:avLst/>
        </a:prstGeom>
        <a:solidFill>
          <a:schemeClr val="accent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2282" tIns="110490" rIns="206248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b="1" kern="1200" dirty="0">
              <a:latin typeface="Lato" panose="020F0502020204030203" pitchFamily="34" charset="77"/>
            </a:rPr>
            <a:t>SYSLITE</a:t>
          </a:r>
          <a:r>
            <a:rPr lang="en-US" sz="2900" kern="1200" dirty="0">
              <a:latin typeface="Lato" panose="020F0502020204030203" pitchFamily="34" charset="77"/>
            </a:rPr>
            <a:t> on two case studies </a:t>
          </a:r>
          <a:r>
            <a:rPr lang="en-US" sz="2900" kern="1200">
              <a:latin typeface="Lato" panose="020F0502020204030203" pitchFamily="34" charset="77"/>
            </a:rPr>
            <a:t>has a </a:t>
          </a:r>
          <a:r>
            <a:rPr lang="en-US" sz="2900" kern="1200" dirty="0">
              <a:solidFill>
                <a:schemeClr val="accent4"/>
              </a:solidFill>
              <a:latin typeface="Lato" panose="020F0502020204030203" pitchFamily="34" charset="77"/>
            </a:rPr>
            <a:t>speedup</a:t>
          </a:r>
          <a:r>
            <a:rPr lang="en-US" sz="2900" kern="1200" dirty="0">
              <a:latin typeface="Lato" panose="020F0502020204030203" pitchFamily="34" charset="77"/>
            </a:rPr>
            <a:t> of </a:t>
          </a:r>
          <a:r>
            <a:rPr lang="en-US" sz="2900" b="1" u="sng" kern="1200" dirty="0">
              <a:latin typeface="Lato" panose="020F0502020204030203" pitchFamily="34" charset="77"/>
            </a:rPr>
            <a:t>28x-60x</a:t>
          </a:r>
          <a:r>
            <a:rPr lang="en-US" sz="2900" kern="1200" dirty="0">
              <a:latin typeface="Lato" panose="020F0502020204030203" pitchFamily="34" charset="77"/>
            </a:rPr>
            <a:t> over the baseline</a:t>
          </a:r>
        </a:p>
      </dsp:txBody>
      <dsp:txXfrm rot="10800000">
        <a:off x="2733649" y="0"/>
        <a:ext cx="7600184" cy="1456513"/>
      </dsp:txXfrm>
    </dsp:sp>
    <dsp:sp modelId="{1A57C11F-3559-F146-BED8-3A357DCE928F}">
      <dsp:nvSpPr>
        <dsp:cNvPr id="0" name=""/>
        <dsp:cNvSpPr/>
      </dsp:nvSpPr>
      <dsp:spPr>
        <a:xfrm>
          <a:off x="1642575" y="1310"/>
          <a:ext cx="1453891" cy="1453891"/>
        </a:xfrm>
        <a:prstGeom prst="ellipse">
          <a:avLst/>
        </a:prstGeom>
        <a:blipFill>
          <a:blip xmlns:r="http://schemas.openxmlformats.org/officeDocument/2006/relationships" r:embed="rId1"/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FCB16F-4A38-6445-8AE1-638F5C0B1979}" type="datetimeFigureOut">
              <a:rPr lang="en-US" smtClean="0"/>
              <a:t>9/13/20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93384F-72B0-F14F-BEFA-C898161B71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2360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ABD2E3-568C-734B-B299-32B04D6F20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Raleway" pitchFamily="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AC9088-506D-8643-908A-C03065C436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Lato" panose="020F0502020204030203" pitchFamily="34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1718BC-101E-4444-A84B-4DA784E139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445C2-0097-9B48-83EA-71E75709EC23}" type="datetime1">
              <a:rPr lang="en-US" smtClean="0"/>
              <a:t>9/13/20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00A010-8DFF-3B45-B029-0DBD4D5A59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FMCAD'20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0C45C2-B93F-4B4B-A80E-C6DAC2351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DEB57-696D-E546-A04D-6C162C241B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6894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21DE5-84F9-974B-B060-936C42017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1699C1-D2AF-4540-A05A-130008F5A7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202912-771C-AB41-A6C0-5D52816F9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6F324-86D7-0B43-8291-4D33AC406FBC}" type="datetime1">
              <a:rPr lang="en-US" smtClean="0"/>
              <a:t>9/13/20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F59559-2F5B-3542-AD9D-7A8DF748CE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FMCAD'20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880EBE-BD97-E84D-A858-04C9B8037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DEB57-696D-E546-A04D-6C162C241B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623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E166E3D-3CA0-B640-BCFD-69CEE0A44A4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4CDC75-C98E-D349-AD16-C03B969F26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844925-91D9-EC46-A81B-5BF8FF13B0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A1466E-3EC7-2048-9AE9-C7E7D79A880D}" type="datetime1">
              <a:rPr lang="en-US" smtClean="0"/>
              <a:t>9/13/20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816698-722A-BA40-BB2B-A7889CD085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FMCAD'20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8FA864-78AE-8249-9F2E-95C635424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DEB57-696D-E546-A04D-6C162C241B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7778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036FF-D18D-304C-8A91-B137B0130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928842-33B4-E64C-9C48-FB79CAD718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0B14A4-C339-4746-BDFC-8FFE8F5FD8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C1C67-8AA8-3E4D-AB0C-2C7BB38CA88B}" type="datetime1">
              <a:rPr lang="en-US" smtClean="0"/>
              <a:t>9/13/20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F5FC6B-5DAA-224A-A2BC-F9EEBD21E6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FMCAD'20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32FC9A-FD58-B346-9E5E-9A2BE71C5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DEB57-696D-E546-A04D-6C162C241B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9990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FA89DF-0F45-9945-B6C9-34561D191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6A53BA-0357-6740-A9EE-67FAE93289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6138C5-9D46-CB48-ABE2-BA61F57FB2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285F1-1D31-4648-8E0A-2B70295CD555}" type="datetime1">
              <a:rPr lang="en-US" smtClean="0"/>
              <a:t>9/13/20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4ED67A-DF07-B74F-A258-276F38CAD5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FMCAD'20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51D595-BF1F-B54B-A905-DCA1E487F8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DEB57-696D-E546-A04D-6C162C241B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2034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D6D03C-D12B-6840-A4DC-5B39A1597C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9E561A-5C54-7446-8445-CAFA8F20E5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B95960-417F-F24E-AA58-ADD6D553EA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D30F71-BB90-9A4D-B5C1-88B540E3FE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29357C-BAB5-974A-A15D-F3B5B6B2AB6E}" type="datetime1">
              <a:rPr lang="en-US" smtClean="0"/>
              <a:t>9/13/20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836D79-63CE-E045-8A1D-C8EC403B50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FMCAD'20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511B6F-ABB9-4542-87E1-5E7CECA5D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DEB57-696D-E546-A04D-6C162C241B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4146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3DC14-7C3B-FA43-8CA5-1602790724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AD21E4-41DA-944A-9E47-688D69FC17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3DE66E-8099-5542-AE59-5A412698EC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588CEE7-D5EA-A64B-9BC9-F000418885B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F631D4F-517F-1C43-9EDF-71538B10807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D684CF6-B51F-D24B-BFA2-312798351C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46AC0-8EA4-1E43-95BE-2E0908873556}" type="datetime1">
              <a:rPr lang="en-US" smtClean="0"/>
              <a:t>9/13/20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101CF25-D1C6-1D48-846A-9325109CC1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FMCAD'20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A28ACF4-A724-D343-A52B-3B073CAD2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DEB57-696D-E546-A04D-6C162C241B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4907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25B59C-D93D-8A47-B6FE-7D5A8B75B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8F64889-CBB9-234C-9B05-7DC89C2334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120E7-38C7-C54D-B3E2-23D26BF02633}" type="datetime1">
              <a:rPr lang="en-US" smtClean="0"/>
              <a:t>9/13/20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C7B1A7-EFE8-B54D-81E9-B98AF64ECC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FMCAD'20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D08416-3380-5A4C-8643-7B8206A911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DEB57-696D-E546-A04D-6C162C241B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2455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D40E8BA-200E-724E-80E2-063D868D3C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199C5-9006-E24D-A5C2-77E08550DE89}" type="datetime1">
              <a:rPr lang="en-US" smtClean="0"/>
              <a:t>9/13/20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3FA6708-E1BA-1B4A-99F4-549458ECC2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FMCAD'20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C24A37-B0F5-C742-A012-064EB3EA9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DEB57-696D-E546-A04D-6C162C241B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0346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6945B2-A5AE-9A4A-9449-9D70752821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DA8E36-5152-194C-98F1-71E656510A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B79238-F95D-7E48-9CD5-4227062A25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DC817E-EC9D-1443-A9A5-B932469799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748628-6A9A-7748-B04E-6E6BC06EB5F7}" type="datetime1">
              <a:rPr lang="en-US" smtClean="0"/>
              <a:t>9/13/20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9D9875-A4D6-3548-BF24-884C684E1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FMCAD'20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22D839-548D-034F-BCC3-18E2DA7DA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DEB57-696D-E546-A04D-6C162C241B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592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B06ED-E759-6C41-8826-2537F8C6A5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AFEB925-A95B-8A44-BCAC-BC61839EACF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06D7DC-3618-5846-A24C-5F7B087337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797773-99DC-4D4D-AFE2-B41C39AA20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8CB50-2DE4-0147-A1E7-C8A646149F52}" type="datetime1">
              <a:rPr lang="en-US" smtClean="0"/>
              <a:t>9/13/20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68A79D-6DAE-4A41-9878-89F5AD61EE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FMCAD'20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977890-B42E-F249-B8D4-0DB32FA2DA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DEB57-696D-E546-A04D-6C162C241B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34563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638DB64-DB87-D242-98F0-DEB0899CEA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B8F5C0-46B2-D34C-8EFB-270AE89825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99D12C-AD26-AB4B-9536-9E49F6174C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5D6282-17D9-8C4F-8AD0-7936D9C57095}" type="datetime1">
              <a:rPr lang="en-US" smtClean="0"/>
              <a:t>9/13/20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01B8A1-80FA-3F4A-9C00-373176BE06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FMCAD'20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982AF6-A935-E148-8425-E077B04993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8DEB57-696D-E546-A04D-6C162C241B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5013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Raleway" pitchFamily="2" charset="7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Lato" panose="020F0502020204030203" pitchFamily="34" charset="7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Lato" panose="020F0502020204030203" pitchFamily="34" charset="77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Lato" panose="020F0502020204030203" pitchFamily="34" charset="77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ato" panose="020F0502020204030203" pitchFamily="34" charset="77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ato" panose="020F0502020204030203" pitchFamily="34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10" Type="http://schemas.openxmlformats.org/officeDocument/2006/relationships/image" Target="../media/image13.png"/><Relationship Id="rId4" Type="http://schemas.openxmlformats.org/officeDocument/2006/relationships/image" Target="../media/image28.png"/><Relationship Id="rId9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2.png"/><Relationship Id="rId4" Type="http://schemas.openxmlformats.org/officeDocument/2006/relationships/image" Target="../media/image5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CLC-UIowa/SySLite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10" Type="http://schemas.openxmlformats.org/officeDocument/2006/relationships/image" Target="../media/image13.png"/><Relationship Id="rId4" Type="http://schemas.openxmlformats.org/officeDocument/2006/relationships/image" Target="../media/image28.png"/><Relationship Id="rId9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13" Type="http://schemas.openxmlformats.org/officeDocument/2006/relationships/diagramLayout" Target="../diagrams/layout3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12" Type="http://schemas.openxmlformats.org/officeDocument/2006/relationships/diagramData" Target="../diagrams/data3.xml"/><Relationship Id="rId2" Type="http://schemas.openxmlformats.org/officeDocument/2006/relationships/diagramData" Target="../diagrams/data1.xml"/><Relationship Id="rId16" Type="http://schemas.microsoft.com/office/2007/relationships/diagramDrawing" Target="../diagrams/drawing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5" Type="http://schemas.openxmlformats.org/officeDocument/2006/relationships/diagramColors" Target="../diagrams/colors3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Relationship Id="rId14" Type="http://schemas.openxmlformats.org/officeDocument/2006/relationships/diagramQuickStyle" Target="../diagrams/quickStyle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4AF36B-048E-964D-991B-5C2A64E733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334232"/>
            <a:ext cx="9144000" cy="2387600"/>
          </a:xfrm>
        </p:spPr>
        <p:txBody>
          <a:bodyPr>
            <a:noAutofit/>
          </a:bodyPr>
          <a:lstStyle/>
          <a:p>
            <a:r>
              <a:rPr lang="en-US" sz="4500" b="1" dirty="0"/>
              <a:t>SYSLITE</a:t>
            </a:r>
            <a:r>
              <a:rPr lang="en-US" sz="4500" dirty="0"/>
              <a:t>: Syntax-Guided Synthesis of PLTL Formulas from Finite Traces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4BC2C5-B0A2-C64C-9D4A-8964B1FA3A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4071270"/>
            <a:ext cx="12192000" cy="1987200"/>
          </a:xfrm>
        </p:spPr>
        <p:txBody>
          <a:bodyPr>
            <a:normAutofit lnSpcReduction="10000"/>
          </a:bodyPr>
          <a:lstStyle/>
          <a:p>
            <a:r>
              <a:rPr lang="en" sz="2800" b="1" u="sng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M. Fareed </a:t>
            </a:r>
            <a:r>
              <a:rPr lang="en" sz="2800" b="1" u="sng" dirty="0" err="1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Arif</a:t>
            </a:r>
            <a:r>
              <a:rPr lang="en" sz="2800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, Daniel </a:t>
            </a:r>
            <a:r>
              <a:rPr lang="en" sz="2800" dirty="0" err="1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Larraz</a:t>
            </a:r>
            <a:r>
              <a:rPr lang="en" sz="2800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, </a:t>
            </a:r>
            <a:r>
              <a:rPr lang="en" sz="2800" dirty="0" err="1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Mitziu</a:t>
            </a:r>
            <a:r>
              <a:rPr lang="en" sz="2800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Echeverria, Andrew Reynolds, </a:t>
            </a:r>
          </a:p>
          <a:p>
            <a:r>
              <a:rPr lang="en" sz="2800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Omar Chowdhury, and Cesare </a:t>
            </a:r>
            <a:r>
              <a:rPr lang="en" sz="2800" dirty="0" err="1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Tinelli</a:t>
            </a:r>
            <a:endParaRPr lang="en" sz="2800" dirty="0"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  <a:p>
            <a:endParaRPr lang="en" sz="2800" dirty="0"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  <a:p>
            <a:r>
              <a:rPr lang="en" sz="2800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Department of Computer Science, T</a:t>
            </a:r>
            <a:r>
              <a:rPr lang="en-US" sz="2800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h</a:t>
            </a:r>
            <a:r>
              <a:rPr lang="en" sz="2800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e University of Iowa</a:t>
            </a:r>
            <a:endParaRPr lang="en-US" sz="2800" dirty="0"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1ABC84-BE25-7A4C-B3DB-342EB07F1CD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0"/>
            <a:ext cx="3616711" cy="130800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0F75F45-834E-3A48-8818-BE7ED8B6D9DA}"/>
              </a:ext>
            </a:extLst>
          </p:cNvPr>
          <p:cNvSpPr txBox="1"/>
          <p:nvPr/>
        </p:nvSpPr>
        <p:spPr>
          <a:xfrm>
            <a:off x="4976943" y="6273225"/>
            <a:ext cx="22381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sz="3200" b="1" dirty="0">
                <a:latin typeface="Lato" panose="020F0502020204030203" pitchFamily="34" charset="77"/>
              </a:rPr>
              <a:t>FMCAD’20</a:t>
            </a:r>
            <a:endParaRPr lang="en-US" sz="3200" dirty="0">
              <a:latin typeface="Lato" panose="020F050202020403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7482801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CBC24-0A78-A247-B65F-581EB7885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Cellular Device-centric Warning system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DA79DD-1893-8345-8BC7-1783A4AB8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DEB57-696D-E546-A04D-6C162C241B32}" type="slidenum">
              <a:rPr lang="en-US" smtClean="0"/>
              <a:t>10</a:t>
            </a:fld>
            <a:endParaRPr lang="en-US" dirty="0"/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8A250897-C844-E84A-A9D8-15567F5A7A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63" y="1405052"/>
            <a:ext cx="5452948" cy="5452948"/>
          </a:xfrm>
          <a:prstGeom prst="rect">
            <a:avLst/>
          </a:prstGeom>
        </p:spPr>
      </p:pic>
      <p:grpSp>
        <p:nvGrpSpPr>
          <p:cNvPr id="45" name="Group 44">
            <a:extLst>
              <a:ext uri="{FF2B5EF4-FFF2-40B4-BE49-F238E27FC236}">
                <a16:creationId xmlns:a16="http://schemas.microsoft.com/office/drawing/2014/main" id="{198D76EF-5544-5D45-A7CB-B8C31B3456B0}"/>
              </a:ext>
            </a:extLst>
          </p:cNvPr>
          <p:cNvGrpSpPr/>
          <p:nvPr/>
        </p:nvGrpSpPr>
        <p:grpSpPr>
          <a:xfrm>
            <a:off x="1601371" y="4058595"/>
            <a:ext cx="2449309" cy="1557658"/>
            <a:chOff x="3436959" y="4757486"/>
            <a:chExt cx="2268494" cy="1396913"/>
          </a:xfrm>
        </p:grpSpPr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C0F6EBEA-9136-0E4E-BE52-DA9C30E41E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38600" y="4757486"/>
              <a:ext cx="1065213" cy="1065213"/>
            </a:xfrm>
            <a:prstGeom prst="rect">
              <a:avLst/>
            </a:prstGeom>
          </p:spPr>
        </p:pic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724BC469-334A-C641-9B45-2D1B06723D8E}"/>
                </a:ext>
              </a:extLst>
            </p:cNvPr>
            <p:cNvSpPr txBox="1"/>
            <p:nvPr/>
          </p:nvSpPr>
          <p:spPr>
            <a:xfrm>
              <a:off x="3436959" y="5785067"/>
              <a:ext cx="22684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Lato" panose="020F0502020204030203" pitchFamily="34" charset="77"/>
                </a:rPr>
                <a:t>Attack signature DB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73CBD159-B964-2F4C-A997-C753BC1E6117}"/>
              </a:ext>
            </a:extLst>
          </p:cNvPr>
          <p:cNvGrpSpPr/>
          <p:nvPr/>
        </p:nvGrpSpPr>
        <p:grpSpPr>
          <a:xfrm>
            <a:off x="2224897" y="2108901"/>
            <a:ext cx="1150118" cy="1479843"/>
            <a:chOff x="3959186" y="3106205"/>
            <a:chExt cx="1065213" cy="1327127"/>
          </a:xfrm>
        </p:grpSpPr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4C913E0D-886F-244D-B765-58862E93E6B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59186" y="3106205"/>
              <a:ext cx="1065213" cy="1065213"/>
            </a:xfrm>
            <a:prstGeom prst="rect">
              <a:avLst/>
            </a:prstGeom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24F2C77F-1835-874E-ACC0-BECC55E2CDA0}"/>
                </a:ext>
              </a:extLst>
            </p:cNvPr>
            <p:cNvSpPr txBox="1"/>
            <p:nvPr/>
          </p:nvSpPr>
          <p:spPr>
            <a:xfrm>
              <a:off x="3983729" y="4064000"/>
              <a:ext cx="10406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Lato" panose="020F0502020204030203" pitchFamily="34" charset="77"/>
                </a:rPr>
                <a:t>Monitor</a:t>
              </a:r>
            </a:p>
          </p:txBody>
        </p:sp>
      </p:grpSp>
      <p:pic>
        <p:nvPicPr>
          <p:cNvPr id="55" name="Picture 54">
            <a:extLst>
              <a:ext uri="{FF2B5EF4-FFF2-40B4-BE49-F238E27FC236}">
                <a16:creationId xmlns:a16="http://schemas.microsoft.com/office/drawing/2014/main" id="{4209EFF5-B78C-A541-BB4E-B71BD85A50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5016" y="2120462"/>
            <a:ext cx="713678" cy="713678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515A7EB9-FD5C-2B42-90D8-586EC72BB0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01695" y="1392824"/>
            <a:ext cx="1366799" cy="1366799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6181C1FD-5A90-F74A-9396-DF3BF345EA89}"/>
              </a:ext>
            </a:extLst>
          </p:cNvPr>
          <p:cNvGrpSpPr/>
          <p:nvPr/>
        </p:nvGrpSpPr>
        <p:grpSpPr>
          <a:xfrm>
            <a:off x="3803493" y="1263601"/>
            <a:ext cx="1137424" cy="1343818"/>
            <a:chOff x="5266497" y="3454807"/>
            <a:chExt cx="1137424" cy="1343818"/>
          </a:xfrm>
        </p:grpSpPr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3E20124E-803F-714C-8719-B0956C39278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5400000">
              <a:off x="5266497" y="3454807"/>
              <a:ext cx="1137424" cy="1137424"/>
            </a:xfrm>
            <a:prstGeom prst="rect">
              <a:avLst/>
            </a:prstGeom>
          </p:spPr>
        </p:pic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15FCDD81-28FE-3B41-9B81-3F712801A8F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/>
            <a:stretch/>
          </p:blipFill>
          <p:spPr>
            <a:xfrm rot="5400000">
              <a:off x="5428901" y="4131526"/>
              <a:ext cx="667099" cy="667099"/>
            </a:xfrm>
            <a:prstGeom prst="rect">
              <a:avLst/>
            </a:prstGeom>
          </p:spPr>
        </p:pic>
      </p:grpSp>
      <p:sp>
        <p:nvSpPr>
          <p:cNvPr id="59" name="Down Arrow 58">
            <a:extLst>
              <a:ext uri="{FF2B5EF4-FFF2-40B4-BE49-F238E27FC236}">
                <a16:creationId xmlns:a16="http://schemas.microsoft.com/office/drawing/2014/main" id="{5540734C-46E9-074B-A19C-D14C403162D2}"/>
              </a:ext>
            </a:extLst>
          </p:cNvPr>
          <p:cNvSpPr/>
          <p:nvPr/>
        </p:nvSpPr>
        <p:spPr>
          <a:xfrm rot="2556910">
            <a:off x="3445731" y="2090544"/>
            <a:ext cx="358843" cy="630903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Down Arrow 59">
            <a:extLst>
              <a:ext uri="{FF2B5EF4-FFF2-40B4-BE49-F238E27FC236}">
                <a16:creationId xmlns:a16="http://schemas.microsoft.com/office/drawing/2014/main" id="{E3570C77-4421-1E4B-806A-F342A83F9028}"/>
              </a:ext>
            </a:extLst>
          </p:cNvPr>
          <p:cNvSpPr/>
          <p:nvPr/>
        </p:nvSpPr>
        <p:spPr>
          <a:xfrm>
            <a:off x="2425094" y="3561151"/>
            <a:ext cx="358843" cy="458130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Down Arrow 60">
            <a:extLst>
              <a:ext uri="{FF2B5EF4-FFF2-40B4-BE49-F238E27FC236}">
                <a16:creationId xmlns:a16="http://schemas.microsoft.com/office/drawing/2014/main" id="{B863B0F4-BACF-C24D-BE5E-2788286F2F05}"/>
              </a:ext>
            </a:extLst>
          </p:cNvPr>
          <p:cNvSpPr/>
          <p:nvPr/>
        </p:nvSpPr>
        <p:spPr>
          <a:xfrm rot="10800000">
            <a:off x="2783937" y="3523892"/>
            <a:ext cx="358843" cy="458130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89D5AFF-C5FB-D647-BBEC-320B5B68F79B}"/>
              </a:ext>
            </a:extLst>
          </p:cNvPr>
          <p:cNvSpPr/>
          <p:nvPr/>
        </p:nvSpPr>
        <p:spPr>
          <a:xfrm>
            <a:off x="1601371" y="3982023"/>
            <a:ext cx="2364526" cy="1548982"/>
          </a:xfrm>
          <a:prstGeom prst="rect">
            <a:avLst/>
          </a:prstGeom>
          <a:noFill/>
          <a:ln w="57150">
            <a:solidFill>
              <a:schemeClr val="accent2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528E1AEA-0C9B-0945-B97F-AD540ED8C230}"/>
              </a:ext>
            </a:extLst>
          </p:cNvPr>
          <p:cNvSpPr/>
          <p:nvPr/>
        </p:nvSpPr>
        <p:spPr>
          <a:xfrm>
            <a:off x="6448155" y="4223668"/>
            <a:ext cx="2523559" cy="1053787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Lato" panose="020F0502020204030203" pitchFamily="34" charset="77"/>
              </a:rPr>
              <a:t>Attack Signature Synthesizer</a:t>
            </a:r>
          </a:p>
        </p:txBody>
      </p:sp>
      <p:sp>
        <p:nvSpPr>
          <p:cNvPr id="63" name="Down Arrow 62">
            <a:extLst>
              <a:ext uri="{FF2B5EF4-FFF2-40B4-BE49-F238E27FC236}">
                <a16:creationId xmlns:a16="http://schemas.microsoft.com/office/drawing/2014/main" id="{8C2E7F30-E912-C34B-9980-D85FECFA54F4}"/>
              </a:ext>
            </a:extLst>
          </p:cNvPr>
          <p:cNvSpPr/>
          <p:nvPr/>
        </p:nvSpPr>
        <p:spPr>
          <a:xfrm>
            <a:off x="7519199" y="3673396"/>
            <a:ext cx="358843" cy="458130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A9A7AD41-67B7-FF4F-AC56-3FB3B0EF12CA}"/>
              </a:ext>
            </a:extLst>
          </p:cNvPr>
          <p:cNvSpPr txBox="1"/>
          <p:nvPr/>
        </p:nvSpPr>
        <p:spPr>
          <a:xfrm>
            <a:off x="6248636" y="3138359"/>
            <a:ext cx="29225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Lato" panose="020F0502020204030203" pitchFamily="34" charset="77"/>
              </a:rPr>
              <a:t>Atomic propositions</a:t>
            </a:r>
          </a:p>
        </p:txBody>
      </p:sp>
      <p:sp>
        <p:nvSpPr>
          <p:cNvPr id="65" name="Down Arrow 64">
            <a:extLst>
              <a:ext uri="{FF2B5EF4-FFF2-40B4-BE49-F238E27FC236}">
                <a16:creationId xmlns:a16="http://schemas.microsoft.com/office/drawing/2014/main" id="{D6B728BD-BB93-924A-BE38-4ADC6354B0FD}"/>
              </a:ext>
            </a:extLst>
          </p:cNvPr>
          <p:cNvSpPr/>
          <p:nvPr/>
        </p:nvSpPr>
        <p:spPr>
          <a:xfrm rot="5400000">
            <a:off x="9146189" y="4146639"/>
            <a:ext cx="358843" cy="707795"/>
          </a:xfrm>
          <a:prstGeom prst="down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Down Arrow 65">
            <a:extLst>
              <a:ext uri="{FF2B5EF4-FFF2-40B4-BE49-F238E27FC236}">
                <a16:creationId xmlns:a16="http://schemas.microsoft.com/office/drawing/2014/main" id="{43F17700-DC95-D942-AE85-0715BCD88B0D}"/>
              </a:ext>
            </a:extLst>
          </p:cNvPr>
          <p:cNvSpPr/>
          <p:nvPr/>
        </p:nvSpPr>
        <p:spPr>
          <a:xfrm rot="5400000">
            <a:off x="9146189" y="4624291"/>
            <a:ext cx="358843" cy="707794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7" name="Picture 66">
            <a:extLst>
              <a:ext uri="{FF2B5EF4-FFF2-40B4-BE49-F238E27FC236}">
                <a16:creationId xmlns:a16="http://schemas.microsoft.com/office/drawing/2014/main" id="{59D7FACE-5E0F-DB4F-9A43-B1AAF63BDB6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11805" y="3845579"/>
            <a:ext cx="548674" cy="548674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D4645876-D56F-594A-9141-B336573B305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11805" y="5113242"/>
            <a:ext cx="548640" cy="548640"/>
          </a:xfrm>
          <a:prstGeom prst="rect">
            <a:avLst/>
          </a:prstGeom>
        </p:spPr>
      </p:pic>
      <p:sp>
        <p:nvSpPr>
          <p:cNvPr id="69" name="Down Arrow 68">
            <a:extLst>
              <a:ext uri="{FF2B5EF4-FFF2-40B4-BE49-F238E27FC236}">
                <a16:creationId xmlns:a16="http://schemas.microsoft.com/office/drawing/2014/main" id="{62204899-2BF6-E842-8FA2-9AFEE3C11A3F}"/>
              </a:ext>
            </a:extLst>
          </p:cNvPr>
          <p:cNvSpPr/>
          <p:nvPr/>
        </p:nvSpPr>
        <p:spPr>
          <a:xfrm rot="5400000">
            <a:off x="4654879" y="3195791"/>
            <a:ext cx="358843" cy="3109542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D76A50CC-2110-5046-A9D5-9DFD737E2DDC}"/>
              </a:ext>
            </a:extLst>
          </p:cNvPr>
          <p:cNvSpPr txBox="1"/>
          <p:nvPr/>
        </p:nvSpPr>
        <p:spPr>
          <a:xfrm>
            <a:off x="4583220" y="3824399"/>
            <a:ext cx="157126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" sz="2400" b="1" dirty="0">
                <a:latin typeface="Lato" panose="020F0502020204030203" pitchFamily="34" charset="77"/>
              </a:rPr>
              <a:t>Attack </a:t>
            </a:r>
          </a:p>
          <a:p>
            <a:pPr algn="ctr"/>
            <a:r>
              <a:rPr lang="en" sz="2400" b="1" dirty="0">
                <a:latin typeface="Lato" panose="020F0502020204030203" pitchFamily="34" charset="77"/>
              </a:rPr>
              <a:t>Signature </a:t>
            </a:r>
          </a:p>
          <a:p>
            <a:pPr algn="ctr"/>
            <a:endParaRPr lang="en-US" sz="4000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E1912325-E49A-5145-9A4D-E00DC8CE05ED}"/>
              </a:ext>
            </a:extLst>
          </p:cNvPr>
          <p:cNvSpPr txBox="1"/>
          <p:nvPr/>
        </p:nvSpPr>
        <p:spPr>
          <a:xfrm>
            <a:off x="9679508" y="4254331"/>
            <a:ext cx="3016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b="1" dirty="0">
                <a:latin typeface="Lato" panose="020F0502020204030203" pitchFamily="34" charset="77"/>
              </a:rPr>
              <a:t>Benign executions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837F4BCC-2DDA-BF41-A91A-A2958930B205}"/>
              </a:ext>
            </a:extLst>
          </p:cNvPr>
          <p:cNvSpPr txBox="1"/>
          <p:nvPr/>
        </p:nvSpPr>
        <p:spPr>
          <a:xfrm>
            <a:off x="9679508" y="4756514"/>
            <a:ext cx="3016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b="1" dirty="0">
                <a:latin typeface="Lato" panose="020F0502020204030203" pitchFamily="34" charset="77"/>
              </a:rPr>
              <a:t>Attacks</a:t>
            </a:r>
          </a:p>
        </p:txBody>
      </p:sp>
    </p:spTree>
    <p:extLst>
      <p:ext uri="{BB962C8B-B14F-4D97-AF65-F5344CB8AC3E}">
        <p14:creationId xmlns:p14="http://schemas.microsoft.com/office/powerpoint/2010/main" val="422249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CBC24-0A78-A247-B65F-581EB7885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Attack Signature Representation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DA79DD-1893-8345-8BC7-1783A4AB8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DEB57-696D-E546-A04D-6C162C241B32}" type="slidenum">
              <a:rPr lang="en-US" smtClean="0"/>
              <a:t>11</a:t>
            </a:fld>
            <a:endParaRPr lang="en-US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BC89902-5B0A-A44A-A3A0-C6EA7AA0741C}"/>
              </a:ext>
            </a:extLst>
          </p:cNvPr>
          <p:cNvGrpSpPr/>
          <p:nvPr/>
        </p:nvGrpSpPr>
        <p:grpSpPr>
          <a:xfrm>
            <a:off x="10585353" y="3463662"/>
            <a:ext cx="1454245" cy="2064097"/>
            <a:chOff x="10626677" y="3440505"/>
            <a:chExt cx="1454245" cy="2064097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814BD33-E4F9-4441-B841-F887E7DDFD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668000" y="3440505"/>
              <a:ext cx="1371600" cy="1371600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C440171-78F5-EE4B-B654-658B125725CE}"/>
                </a:ext>
              </a:extLst>
            </p:cNvPr>
            <p:cNvSpPr txBox="1"/>
            <p:nvPr/>
          </p:nvSpPr>
          <p:spPr>
            <a:xfrm>
              <a:off x="10626677" y="4550495"/>
              <a:ext cx="1454245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 dirty="0">
                  <a:latin typeface="Lato" panose="020F0502020204030203" pitchFamily="34" charset="77"/>
                </a:rPr>
                <a:t>PLTL</a:t>
              </a:r>
            </a:p>
            <a:p>
              <a:pPr algn="ctr"/>
              <a:r>
                <a:rPr lang="en-US" sz="2800" b="1" dirty="0">
                  <a:latin typeface="Lato" panose="020F0502020204030203" pitchFamily="34" charset="77"/>
                </a:rPr>
                <a:t>formula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DD36ABF5-5E59-A94F-B1C4-EC99874F8A6F}"/>
              </a:ext>
            </a:extLst>
          </p:cNvPr>
          <p:cNvGrpSpPr/>
          <p:nvPr/>
        </p:nvGrpSpPr>
        <p:grpSpPr>
          <a:xfrm>
            <a:off x="4077383" y="1292191"/>
            <a:ext cx="4037233" cy="731520"/>
            <a:chOff x="4466446" y="1347946"/>
            <a:chExt cx="4037233" cy="731520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EF4B5BF-C856-7347-8628-D7AE65581DA8}"/>
                </a:ext>
              </a:extLst>
            </p:cNvPr>
            <p:cNvSpPr txBox="1"/>
            <p:nvPr/>
          </p:nvSpPr>
          <p:spPr>
            <a:xfrm>
              <a:off x="5197966" y="1452096"/>
              <a:ext cx="330571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 dirty="0">
                  <a:latin typeface="Lato" panose="020F0502020204030203" pitchFamily="34" charset="77"/>
                </a:rPr>
                <a:t>AKA Bypass Attack</a:t>
              </a:r>
            </a:p>
          </p:txBody>
        </p: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CF5FB584-F463-7F42-AF8C-67E6AAA5B5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66446" y="1347946"/>
              <a:ext cx="731520" cy="731520"/>
            </a:xfrm>
            <a:prstGeom prst="rect">
              <a:avLst/>
            </a:prstGeom>
          </p:spPr>
        </p:pic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DEBE92D6-F20C-474E-B134-ADF4D891EA4D}"/>
              </a:ext>
            </a:extLst>
          </p:cNvPr>
          <p:cNvGrpSpPr/>
          <p:nvPr/>
        </p:nvGrpSpPr>
        <p:grpSpPr>
          <a:xfrm>
            <a:off x="200221" y="1595590"/>
            <a:ext cx="3377158" cy="4807369"/>
            <a:chOff x="200221" y="1595590"/>
            <a:chExt cx="3377158" cy="4807369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B9B4B3A-5E2E-0947-A8C3-619286EEAD02}"/>
                </a:ext>
              </a:extLst>
            </p:cNvPr>
            <p:cNvSpPr txBox="1"/>
            <p:nvPr/>
          </p:nvSpPr>
          <p:spPr>
            <a:xfrm>
              <a:off x="1421711" y="1595590"/>
              <a:ext cx="90922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 dirty="0">
                  <a:latin typeface="Lato" panose="020F0502020204030203" pitchFamily="34" charset="77"/>
                </a:rPr>
                <a:t>DFA</a:t>
              </a:r>
            </a:p>
          </p:txBody>
        </p:sp>
        <p:pic>
          <p:nvPicPr>
            <p:cNvPr id="32" name="Google Shape;539;p26">
              <a:extLst>
                <a:ext uri="{FF2B5EF4-FFF2-40B4-BE49-F238E27FC236}">
                  <a16:creationId xmlns:a16="http://schemas.microsoft.com/office/drawing/2014/main" id="{E27423B1-162E-0941-9ED2-5DFF33010E92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24564" y="2030495"/>
              <a:ext cx="3252815" cy="377104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4B039CD-1D5A-1E44-A708-4A4639F0325B}"/>
                </a:ext>
              </a:extLst>
            </p:cNvPr>
            <p:cNvSpPr txBox="1"/>
            <p:nvPr/>
          </p:nvSpPr>
          <p:spPr>
            <a:xfrm>
              <a:off x="200221" y="5879739"/>
              <a:ext cx="335220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 dirty="0">
                  <a:latin typeface="Lato" panose="020F0502020204030203" pitchFamily="34" charset="77"/>
                </a:rPr>
                <a:t>RPNI from </a:t>
              </a:r>
              <a:r>
                <a:rPr lang="en-US" sz="2800" b="1" dirty="0" err="1">
                  <a:latin typeface="Lato" panose="020F0502020204030203" pitchFamily="34" charset="77"/>
                </a:rPr>
                <a:t>LearnLib</a:t>
              </a:r>
              <a:endParaRPr lang="en-US" sz="2800" b="1" dirty="0">
                <a:latin typeface="Lato" panose="020F0502020204030203" pitchFamily="34" charset="77"/>
              </a:endParaRP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227B32C4-0030-CE4C-99EC-5BDE3E9A22E0}"/>
              </a:ext>
            </a:extLst>
          </p:cNvPr>
          <p:cNvGrpSpPr/>
          <p:nvPr/>
        </p:nvGrpSpPr>
        <p:grpSpPr>
          <a:xfrm>
            <a:off x="5876443" y="1919561"/>
            <a:ext cx="3447842" cy="1835973"/>
            <a:chOff x="4950885" y="3162289"/>
            <a:chExt cx="3447842" cy="1835973"/>
          </a:xfrm>
        </p:grpSpPr>
        <p:sp>
          <p:nvSpPr>
            <p:cNvPr id="33" name="Google Shape;540;p26">
              <a:extLst>
                <a:ext uri="{FF2B5EF4-FFF2-40B4-BE49-F238E27FC236}">
                  <a16:creationId xmlns:a16="http://schemas.microsoft.com/office/drawing/2014/main" id="{774E8C4E-CB45-914C-9014-F2E4D4ED57FF}"/>
                </a:ext>
              </a:extLst>
            </p:cNvPr>
            <p:cNvSpPr/>
            <p:nvPr/>
          </p:nvSpPr>
          <p:spPr>
            <a:xfrm>
              <a:off x="4950885" y="3695711"/>
              <a:ext cx="3447842" cy="769129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 b="1" dirty="0">
                  <a:latin typeface="Calibri"/>
                  <a:ea typeface="Calibri"/>
                  <a:cs typeface="Calibri"/>
                  <a:sym typeface="Calibri"/>
                </a:rPr>
                <a:t>☐</a:t>
              </a:r>
              <a:r>
                <a:rPr lang="en" sz="2800" b="1" baseline="-25000" dirty="0">
                  <a:latin typeface="Calibri"/>
                  <a:ea typeface="Calibri"/>
                  <a:cs typeface="Calibri"/>
                  <a:sym typeface="Calibri"/>
                </a:rPr>
                <a:t>f</a:t>
              </a:r>
              <a:r>
                <a:rPr lang="en" sz="2800" b="1" dirty="0">
                  <a:latin typeface="Calibri"/>
                  <a:ea typeface="Calibri"/>
                  <a:cs typeface="Calibri"/>
                  <a:sym typeface="Calibri"/>
                </a:rPr>
                <a:t>(</a:t>
              </a:r>
              <a:r>
                <a:rPr lang="en" sz="2400" dirty="0"/>
                <a:t>CR</a:t>
              </a:r>
              <a:r>
                <a:rPr lang="en" sz="2800" b="1" dirty="0">
                  <a:latin typeface="Calibri"/>
                  <a:ea typeface="Calibri"/>
                  <a:cs typeface="Calibri"/>
                  <a:sym typeface="Calibri"/>
                </a:rPr>
                <a:t> → (¬</a:t>
              </a:r>
              <a:r>
                <a:rPr lang="en" sz="2400" dirty="0"/>
                <a:t>SC</a:t>
              </a:r>
              <a:r>
                <a:rPr lang="en" sz="2800" b="1" dirty="0">
                  <a:latin typeface="Calibri"/>
                  <a:ea typeface="Calibri"/>
                  <a:cs typeface="Calibri"/>
                  <a:sym typeface="Calibri"/>
                </a:rPr>
                <a:t> S </a:t>
              </a:r>
              <a:r>
                <a:rPr lang="en" sz="2400" dirty="0"/>
                <a:t>SMC</a:t>
              </a:r>
              <a:r>
                <a:rPr lang="en" sz="2800" b="1" dirty="0">
                  <a:latin typeface="Calibri"/>
                  <a:ea typeface="Calibri"/>
                  <a:cs typeface="Calibri"/>
                  <a:sym typeface="Calibri"/>
                </a:rPr>
                <a:t>))</a:t>
              </a:r>
              <a:endParaRPr sz="2800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79F47F6-BB2C-6C4D-9062-762B1CBB92E3}"/>
                </a:ext>
              </a:extLst>
            </p:cNvPr>
            <p:cNvSpPr txBox="1"/>
            <p:nvPr/>
          </p:nvSpPr>
          <p:spPr>
            <a:xfrm>
              <a:off x="5508463" y="3162289"/>
              <a:ext cx="233269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 dirty="0">
                  <a:latin typeface="Lato" panose="020F0502020204030203" pitchFamily="34" charset="77"/>
                </a:rPr>
                <a:t>PLTL formula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1BD74C36-B189-7E44-844A-F646B2980278}"/>
                </a:ext>
              </a:extLst>
            </p:cNvPr>
            <p:cNvSpPr txBox="1"/>
            <p:nvPr/>
          </p:nvSpPr>
          <p:spPr>
            <a:xfrm>
              <a:off x="5056416" y="4475042"/>
              <a:ext cx="323678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 dirty="0">
                  <a:latin typeface="Lato" panose="020F0502020204030203" pitchFamily="34" charset="77"/>
                </a:rPr>
                <a:t>SYSLITE generated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80FA5E55-AC9A-A545-9A5A-CC8576872BE8}"/>
              </a:ext>
            </a:extLst>
          </p:cNvPr>
          <p:cNvGrpSpPr/>
          <p:nvPr/>
        </p:nvGrpSpPr>
        <p:grpSpPr>
          <a:xfrm>
            <a:off x="10585353" y="1027906"/>
            <a:ext cx="1371600" cy="1903678"/>
            <a:chOff x="10585353" y="1027906"/>
            <a:chExt cx="1371600" cy="1903678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1B26270-1DCC-1840-AEF3-4B303B502A8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585353" y="1027906"/>
              <a:ext cx="1371600" cy="1371600"/>
            </a:xfrm>
            <a:prstGeom prst="rect">
              <a:avLst/>
            </a:prstGeom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513F2AE2-7030-7B45-A845-6FA3948F6D64}"/>
                </a:ext>
              </a:extLst>
            </p:cNvPr>
            <p:cNvSpPr txBox="1"/>
            <p:nvPr/>
          </p:nvSpPr>
          <p:spPr>
            <a:xfrm>
              <a:off x="10857863" y="2408364"/>
              <a:ext cx="90922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 dirty="0">
                  <a:latin typeface="Lato" panose="020F0502020204030203" pitchFamily="34" charset="77"/>
                </a:rPr>
                <a:t>DFA</a:t>
              </a: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AE92ECAA-7BB2-2843-97ED-04EFF07129B8}"/>
              </a:ext>
            </a:extLst>
          </p:cNvPr>
          <p:cNvGrpSpPr/>
          <p:nvPr/>
        </p:nvGrpSpPr>
        <p:grpSpPr>
          <a:xfrm>
            <a:off x="5456229" y="3984407"/>
            <a:ext cx="4285375" cy="523220"/>
            <a:chOff x="5456229" y="3984407"/>
            <a:chExt cx="4285375" cy="523220"/>
          </a:xfrm>
        </p:grpSpPr>
        <p:sp>
          <p:nvSpPr>
            <p:cNvPr id="47" name="Up Arrow 46">
              <a:extLst>
                <a:ext uri="{FF2B5EF4-FFF2-40B4-BE49-F238E27FC236}">
                  <a16:creationId xmlns:a16="http://schemas.microsoft.com/office/drawing/2014/main" id="{7C4269F8-FC79-2549-B2D7-EC5B661F9B6F}"/>
                </a:ext>
              </a:extLst>
            </p:cNvPr>
            <p:cNvSpPr/>
            <p:nvPr/>
          </p:nvSpPr>
          <p:spPr>
            <a:xfrm>
              <a:off x="5456229" y="4008449"/>
              <a:ext cx="378892" cy="475135"/>
            </a:xfrm>
            <a:prstGeom prst="upArrow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76CDD6E-A0CE-CF46-9B90-7039C5703058}"/>
                </a:ext>
              </a:extLst>
            </p:cNvPr>
            <p:cNvSpPr txBox="1"/>
            <p:nvPr/>
          </p:nvSpPr>
          <p:spPr>
            <a:xfrm>
              <a:off x="5876443" y="3984407"/>
              <a:ext cx="386516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latin typeface="Roboto Condensed Light" panose="02000000000000000000" pitchFamily="2" charset="0"/>
                  <a:ea typeface="Roboto Condensed Light" panose="02000000000000000000" pitchFamily="2" charset="0"/>
                </a:rPr>
                <a:t>Space-efficient monitoring</a:t>
              </a: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A79F5A4A-D4B2-0841-A8C1-BB4BE1FF4AD7}"/>
              </a:ext>
            </a:extLst>
          </p:cNvPr>
          <p:cNvGrpSpPr/>
          <p:nvPr/>
        </p:nvGrpSpPr>
        <p:grpSpPr>
          <a:xfrm>
            <a:off x="5456229" y="4647158"/>
            <a:ext cx="4312626" cy="523220"/>
            <a:chOff x="5456229" y="4647158"/>
            <a:chExt cx="4312626" cy="523220"/>
          </a:xfrm>
        </p:grpSpPr>
        <p:sp>
          <p:nvSpPr>
            <p:cNvPr id="49" name="Up Arrow 48">
              <a:extLst>
                <a:ext uri="{FF2B5EF4-FFF2-40B4-BE49-F238E27FC236}">
                  <a16:creationId xmlns:a16="http://schemas.microsoft.com/office/drawing/2014/main" id="{3558A5C9-03B6-E849-B7D8-CB335D1EDFCF}"/>
                </a:ext>
              </a:extLst>
            </p:cNvPr>
            <p:cNvSpPr/>
            <p:nvPr/>
          </p:nvSpPr>
          <p:spPr>
            <a:xfrm>
              <a:off x="5456229" y="4671200"/>
              <a:ext cx="378892" cy="475135"/>
            </a:xfrm>
            <a:prstGeom prst="upArrow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9D193A9D-95AF-E24E-8CF9-A491E5DD46C1}"/>
                </a:ext>
              </a:extLst>
            </p:cNvPr>
            <p:cNvSpPr txBox="1"/>
            <p:nvPr/>
          </p:nvSpPr>
          <p:spPr>
            <a:xfrm>
              <a:off x="5876443" y="4647158"/>
              <a:ext cx="389241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latin typeface="Roboto Condensed Light" panose="02000000000000000000" pitchFamily="2" charset="0"/>
                  <a:ea typeface="Roboto Condensed Light" panose="02000000000000000000" pitchFamily="2" charset="0"/>
                </a:rPr>
                <a:t>Higher precision and recall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C831DBF8-3D6B-494E-833F-A4FE5C7538D4}"/>
              </a:ext>
            </a:extLst>
          </p:cNvPr>
          <p:cNvGrpSpPr/>
          <p:nvPr/>
        </p:nvGrpSpPr>
        <p:grpSpPr>
          <a:xfrm>
            <a:off x="5474539" y="5333951"/>
            <a:ext cx="4344686" cy="523220"/>
            <a:chOff x="5474539" y="5333951"/>
            <a:chExt cx="4344686" cy="523220"/>
          </a:xfrm>
        </p:grpSpPr>
        <p:sp>
          <p:nvSpPr>
            <p:cNvPr id="51" name="Up Arrow 50">
              <a:extLst>
                <a:ext uri="{FF2B5EF4-FFF2-40B4-BE49-F238E27FC236}">
                  <a16:creationId xmlns:a16="http://schemas.microsoft.com/office/drawing/2014/main" id="{347F02DD-7948-6242-8075-59B4390CC2CD}"/>
                </a:ext>
              </a:extLst>
            </p:cNvPr>
            <p:cNvSpPr/>
            <p:nvPr/>
          </p:nvSpPr>
          <p:spPr>
            <a:xfrm>
              <a:off x="5474539" y="5357993"/>
              <a:ext cx="378892" cy="475135"/>
            </a:xfrm>
            <a:prstGeom prst="upArrow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152F0303-C937-1843-A301-1D4AFD22E4BE}"/>
                </a:ext>
              </a:extLst>
            </p:cNvPr>
            <p:cNvSpPr txBox="1"/>
            <p:nvPr/>
          </p:nvSpPr>
          <p:spPr>
            <a:xfrm>
              <a:off x="5894753" y="5333951"/>
              <a:ext cx="392447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latin typeface="Roboto Condensed Light" panose="02000000000000000000" pitchFamily="2" charset="0"/>
                  <a:ea typeface="Roboto Condensed Light" panose="02000000000000000000" pitchFamily="2" charset="0"/>
                </a:rPr>
                <a:t>Understandable signatures</a:t>
              </a: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E319EE36-1E1B-DD47-A98B-CA6B1E8F870F}"/>
              </a:ext>
            </a:extLst>
          </p:cNvPr>
          <p:cNvGrpSpPr/>
          <p:nvPr/>
        </p:nvGrpSpPr>
        <p:grpSpPr>
          <a:xfrm>
            <a:off x="5474539" y="5998969"/>
            <a:ext cx="3972790" cy="523220"/>
            <a:chOff x="5474539" y="5998969"/>
            <a:chExt cx="3972790" cy="523220"/>
          </a:xfrm>
        </p:grpSpPr>
        <p:sp>
          <p:nvSpPr>
            <p:cNvPr id="53" name="Up Arrow 52">
              <a:extLst>
                <a:ext uri="{FF2B5EF4-FFF2-40B4-BE49-F238E27FC236}">
                  <a16:creationId xmlns:a16="http://schemas.microsoft.com/office/drawing/2014/main" id="{DBFA236C-7D5A-644F-B9BE-9E11A0A47347}"/>
                </a:ext>
              </a:extLst>
            </p:cNvPr>
            <p:cNvSpPr/>
            <p:nvPr/>
          </p:nvSpPr>
          <p:spPr>
            <a:xfrm rot="10800000">
              <a:off x="5474539" y="6023011"/>
              <a:ext cx="378892" cy="475135"/>
            </a:xfrm>
            <a:prstGeom prst="up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2B649944-54ED-E346-BBD3-404BFA73697A}"/>
                </a:ext>
              </a:extLst>
            </p:cNvPr>
            <p:cNvSpPr txBox="1"/>
            <p:nvPr/>
          </p:nvSpPr>
          <p:spPr>
            <a:xfrm>
              <a:off x="5894753" y="5998969"/>
              <a:ext cx="355257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latin typeface="Roboto Condensed Light" panose="02000000000000000000" pitchFamily="2" charset="0"/>
                  <a:ea typeface="Roboto Condensed Light" panose="02000000000000000000" pitchFamily="2" charset="0"/>
                </a:rPr>
                <a:t>Less scalable than RPNI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40932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CBC24-0A78-A247-B65F-581EB7885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Prior work: LTL Formula Synthesis (</a:t>
            </a:r>
            <a:r>
              <a:rPr lang="en-US" dirty="0" err="1"/>
              <a:t>Neider</a:t>
            </a:r>
            <a:r>
              <a:rPr lang="en-US" dirty="0"/>
              <a:t> and </a:t>
            </a:r>
            <a:r>
              <a:rPr lang="en-US" dirty="0" err="1"/>
              <a:t>Gavran</a:t>
            </a:r>
            <a:r>
              <a:rPr lang="en-US" dirty="0"/>
              <a:t>, FMCAD’18)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DA79DD-1893-8345-8BC7-1783A4AB8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DEB57-696D-E546-A04D-6C162C241B32}" type="slidenum">
              <a:rPr lang="en-US" smtClean="0"/>
              <a:t>12</a:t>
            </a:fld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3F0AE2A-F6D1-6F4E-A25E-A303926302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314" y="1824503"/>
            <a:ext cx="1027771" cy="102777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9C9EEE9-5AA8-0B44-B0D0-1B65A5C9DB6C}"/>
              </a:ext>
            </a:extLst>
          </p:cNvPr>
          <p:cNvSpPr txBox="1"/>
          <p:nvPr/>
        </p:nvSpPr>
        <p:spPr>
          <a:xfrm>
            <a:off x="1426132" y="2107555"/>
            <a:ext cx="29113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LTL Formula Synthesis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0CC29C4-F8E7-D14F-8351-622205F55153}"/>
              </a:ext>
            </a:extLst>
          </p:cNvPr>
          <p:cNvSpPr txBox="1"/>
          <p:nvPr/>
        </p:nvSpPr>
        <p:spPr>
          <a:xfrm>
            <a:off x="7967252" y="2107554"/>
            <a:ext cx="37144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Boolean satisfiability problem</a:t>
            </a:r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6B5A2235-4706-3049-8DAE-F59B503DD03E}"/>
              </a:ext>
            </a:extLst>
          </p:cNvPr>
          <p:cNvSpPr/>
          <p:nvPr/>
        </p:nvSpPr>
        <p:spPr>
          <a:xfrm>
            <a:off x="6096000" y="2081442"/>
            <a:ext cx="1871251" cy="513888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>
                <a:latin typeface="Lato" panose="020F0502020204030203" pitchFamily="34" charset="77"/>
              </a:rPr>
              <a:t>Reduces</a:t>
            </a:r>
          </a:p>
        </p:txBody>
      </p:sp>
      <p:sp>
        <p:nvSpPr>
          <p:cNvPr id="29" name="Google Shape;487;p24">
            <a:extLst>
              <a:ext uri="{FF2B5EF4-FFF2-40B4-BE49-F238E27FC236}">
                <a16:creationId xmlns:a16="http://schemas.microsoft.com/office/drawing/2014/main" id="{8D2A0C81-B6C2-F648-B3F5-C5743A1D62E1}"/>
              </a:ext>
            </a:extLst>
          </p:cNvPr>
          <p:cNvSpPr txBox="1"/>
          <p:nvPr/>
        </p:nvSpPr>
        <p:spPr>
          <a:xfrm>
            <a:off x="2061250" y="3258261"/>
            <a:ext cx="7651474" cy="1030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 dirty="0" err="1"/>
              <a:t>φ</a:t>
            </a:r>
            <a:r>
              <a:rPr lang="en" sz="4000" b="1" dirty="0">
                <a:latin typeface="Calibri"/>
                <a:ea typeface="Calibri"/>
                <a:cs typeface="Calibri"/>
                <a:sym typeface="Calibri"/>
              </a:rPr>
              <a:t> :=	  </a:t>
            </a:r>
            <a:r>
              <a:rPr lang="en" sz="4000" b="1" dirty="0" err="1">
                <a:latin typeface="Calibri"/>
                <a:ea typeface="Calibri"/>
                <a:cs typeface="Calibri"/>
                <a:sym typeface="Calibri"/>
              </a:rPr>
              <a:t>ϒ</a:t>
            </a:r>
            <a:r>
              <a:rPr lang="en" sz="4000" b="1" baseline="30000" dirty="0" err="1">
                <a:latin typeface="Calibri"/>
                <a:ea typeface="Calibri"/>
                <a:cs typeface="Calibri"/>
                <a:sym typeface="Calibri"/>
              </a:rPr>
              <a:t>d</a:t>
            </a:r>
            <a:r>
              <a:rPr lang="en" sz="4000" b="1" baseline="-25000" dirty="0" err="1">
                <a:latin typeface="Calibri"/>
                <a:ea typeface="Calibri"/>
                <a:cs typeface="Calibri"/>
                <a:sym typeface="Calibri"/>
              </a:rPr>
              <a:t>syntax</a:t>
            </a:r>
            <a:r>
              <a:rPr lang="en" sz="4000" b="1" baseline="300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4000" b="1" dirty="0">
                <a:latin typeface="Calibri"/>
                <a:ea typeface="Calibri"/>
                <a:cs typeface="Calibri"/>
                <a:sym typeface="Calibri"/>
              </a:rPr>
              <a:t>       ∧       </a:t>
            </a:r>
            <a:r>
              <a:rPr lang="en" sz="4000" b="1" dirty="0" err="1">
                <a:latin typeface="Calibri"/>
                <a:ea typeface="Calibri"/>
                <a:cs typeface="Calibri"/>
                <a:sym typeface="Calibri"/>
              </a:rPr>
              <a:t>ϒ</a:t>
            </a:r>
            <a:r>
              <a:rPr lang="en" sz="4000" b="1" baseline="30000" dirty="0" err="1">
                <a:latin typeface="Calibri"/>
                <a:ea typeface="Calibri"/>
                <a:cs typeface="Calibri"/>
                <a:sym typeface="Calibri"/>
              </a:rPr>
              <a:t>d</a:t>
            </a:r>
            <a:r>
              <a:rPr lang="en" sz="4000" b="1" baseline="-25000" dirty="0" err="1">
                <a:latin typeface="Calibri"/>
                <a:ea typeface="Calibri"/>
                <a:cs typeface="Calibri"/>
                <a:sym typeface="Calibri"/>
              </a:rPr>
              <a:t>semantics</a:t>
            </a:r>
            <a:r>
              <a:rPr lang="en" sz="4000" b="1" baseline="-25000" dirty="0">
                <a:latin typeface="Calibri"/>
                <a:ea typeface="Calibri"/>
                <a:cs typeface="Calibri"/>
                <a:sym typeface="Calibri"/>
              </a:rPr>
              <a:t>	</a:t>
            </a:r>
            <a:endParaRPr sz="4000" dirty="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F2279473-4117-124D-B0E6-81BAAE78E7F8}"/>
              </a:ext>
            </a:extLst>
          </p:cNvPr>
          <p:cNvCxnSpPr>
            <a:cxnSpLocks/>
          </p:cNvCxnSpPr>
          <p:nvPr/>
        </p:nvCxnSpPr>
        <p:spPr>
          <a:xfrm>
            <a:off x="7818875" y="4154798"/>
            <a:ext cx="0" cy="731542"/>
          </a:xfrm>
          <a:prstGeom prst="straightConnector1">
            <a:avLst/>
          </a:prstGeom>
          <a:ln w="57150">
            <a:solidFill>
              <a:schemeClr val="tx1"/>
            </a:solidFill>
            <a:prstDash val="sysDot"/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F432B50D-7FFD-CC4F-A596-788100F01690}"/>
              </a:ext>
            </a:extLst>
          </p:cNvPr>
          <p:cNvCxnSpPr>
            <a:cxnSpLocks/>
          </p:cNvCxnSpPr>
          <p:nvPr/>
        </p:nvCxnSpPr>
        <p:spPr>
          <a:xfrm>
            <a:off x="6744972" y="3994241"/>
            <a:ext cx="1750741" cy="0"/>
          </a:xfrm>
          <a:prstGeom prst="line">
            <a:avLst/>
          </a:prstGeom>
          <a:ln w="57150">
            <a:solidFill>
              <a:schemeClr val="accent2">
                <a:lumMod val="75000"/>
              </a:schemeClr>
            </a:solidFill>
            <a:prstDash val="sysDot"/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A22B8B66-2302-B747-BDA3-78AC16C1C7A6}"/>
              </a:ext>
            </a:extLst>
          </p:cNvPr>
          <p:cNvCxnSpPr>
            <a:cxnSpLocks/>
          </p:cNvCxnSpPr>
          <p:nvPr/>
        </p:nvCxnSpPr>
        <p:spPr>
          <a:xfrm>
            <a:off x="3385321" y="4072300"/>
            <a:ext cx="1309354" cy="0"/>
          </a:xfrm>
          <a:prstGeom prst="line">
            <a:avLst/>
          </a:prstGeom>
          <a:ln w="57150">
            <a:solidFill>
              <a:schemeClr val="accent2">
                <a:lumMod val="75000"/>
              </a:schemeClr>
            </a:solidFill>
            <a:prstDash val="sysDot"/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4E932624-9A06-C14F-A7CC-FC0C108A4FCB}"/>
              </a:ext>
            </a:extLst>
          </p:cNvPr>
          <p:cNvCxnSpPr>
            <a:cxnSpLocks/>
          </p:cNvCxnSpPr>
          <p:nvPr/>
        </p:nvCxnSpPr>
        <p:spPr>
          <a:xfrm>
            <a:off x="4041853" y="4192858"/>
            <a:ext cx="0" cy="731542"/>
          </a:xfrm>
          <a:prstGeom prst="straightConnector1">
            <a:avLst/>
          </a:prstGeom>
          <a:ln w="57150">
            <a:solidFill>
              <a:schemeClr val="tx1"/>
            </a:solidFill>
            <a:prstDash val="sysDot"/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75A3482F-732D-B64E-BC2B-16B27D2AD1BA}"/>
              </a:ext>
            </a:extLst>
          </p:cNvPr>
          <p:cNvSpPr txBox="1"/>
          <p:nvPr/>
        </p:nvSpPr>
        <p:spPr>
          <a:xfrm>
            <a:off x="2670451" y="4887992"/>
            <a:ext cx="273909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Syntactic restriction of a </a:t>
            </a:r>
          </a:p>
          <a:p>
            <a:r>
              <a:rPr lang="en-US" sz="2000" b="1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well-formed LTL formula </a:t>
            </a:r>
          </a:p>
          <a:p>
            <a:r>
              <a:rPr lang="en-US" sz="2000" b="1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whose AST depth is </a:t>
            </a:r>
            <a:r>
              <a:rPr lang="en-US" sz="2000" b="1" i="1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d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1253B28A-F0C2-584D-B181-5F3D1FFB7AAB}"/>
              </a:ext>
            </a:extLst>
          </p:cNvPr>
          <p:cNvSpPr txBox="1"/>
          <p:nvPr/>
        </p:nvSpPr>
        <p:spPr>
          <a:xfrm>
            <a:off x="6164442" y="4814734"/>
            <a:ext cx="330886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Semantic restriction requiring the LTL formula to be consistent with the sample set.</a:t>
            </a:r>
            <a:endParaRPr lang="en-US" sz="2000" b="1" i="1" dirty="0"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0B931FDD-E03D-334A-AE7F-F2526EA06295}"/>
              </a:ext>
            </a:extLst>
          </p:cNvPr>
          <p:cNvSpPr/>
          <p:nvPr/>
        </p:nvSpPr>
        <p:spPr>
          <a:xfrm>
            <a:off x="2061250" y="3345366"/>
            <a:ext cx="525845" cy="648867"/>
          </a:xfrm>
          <a:prstGeom prst="rect">
            <a:avLst/>
          </a:prstGeom>
          <a:noFill/>
          <a:ln w="57150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Elbow Connector 72">
            <a:extLst>
              <a:ext uri="{FF2B5EF4-FFF2-40B4-BE49-F238E27FC236}">
                <a16:creationId xmlns:a16="http://schemas.microsoft.com/office/drawing/2014/main" id="{86766911-1245-B440-A5D3-A0D8CC22E2CD}"/>
              </a:ext>
            </a:extLst>
          </p:cNvPr>
          <p:cNvCxnSpPr>
            <a:stCxn id="71" idx="1"/>
          </p:cNvCxnSpPr>
          <p:nvPr/>
        </p:nvCxnSpPr>
        <p:spPr>
          <a:xfrm rot="10800000" flipV="1">
            <a:off x="1304704" y="3669800"/>
            <a:ext cx="756546" cy="868746"/>
          </a:xfrm>
          <a:prstGeom prst="bentConnector2">
            <a:avLst/>
          </a:prstGeom>
          <a:ln w="57150">
            <a:solidFill>
              <a:schemeClr val="tx1"/>
            </a:solidFill>
            <a:prstDash val="sysDot"/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D8178DD5-CE86-DE4E-8A28-350F18B0ECCF}"/>
              </a:ext>
            </a:extLst>
          </p:cNvPr>
          <p:cNvSpPr txBox="1"/>
          <p:nvPr/>
        </p:nvSpPr>
        <p:spPr>
          <a:xfrm>
            <a:off x="72605" y="4469990"/>
            <a:ext cx="24603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From the model of this </a:t>
            </a:r>
            <a:br>
              <a:rPr lang="en-US" sz="2000" b="1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</a:br>
            <a:r>
              <a:rPr lang="en-US" sz="2000" b="1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formula one can derive </a:t>
            </a:r>
            <a:br>
              <a:rPr lang="en-US" sz="2000" b="1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</a:br>
            <a:r>
              <a:rPr lang="en-US" sz="2000" b="1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the goal LTL formula</a:t>
            </a:r>
            <a:endParaRPr lang="en-US" sz="2000" b="1" i="1" dirty="0"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C6906E1B-81B8-E645-802C-D04E175831E6}"/>
              </a:ext>
            </a:extLst>
          </p:cNvPr>
          <p:cNvSpPr/>
          <p:nvPr/>
        </p:nvSpPr>
        <p:spPr>
          <a:xfrm>
            <a:off x="9155151" y="2882070"/>
            <a:ext cx="2910468" cy="68631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Lato" panose="020F0502020204030203" pitchFamily="34" charset="77"/>
              </a:rPr>
              <a:t>Future-only temporal operators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B3D7737C-4532-E348-988C-9AC9557469BD}"/>
              </a:ext>
            </a:extLst>
          </p:cNvPr>
          <p:cNvSpPr/>
          <p:nvPr/>
        </p:nvSpPr>
        <p:spPr>
          <a:xfrm>
            <a:off x="9155151" y="3611832"/>
            <a:ext cx="2910468" cy="51388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Lato" panose="020F0502020204030203" pitchFamily="34" charset="77"/>
              </a:rPr>
              <a:t>Based on infinite traces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7C4B4BAB-CFA7-3D49-8CEF-D504E7A328A7}"/>
              </a:ext>
            </a:extLst>
          </p:cNvPr>
          <p:cNvSpPr/>
          <p:nvPr/>
        </p:nvSpPr>
        <p:spPr>
          <a:xfrm>
            <a:off x="9151625" y="4179123"/>
            <a:ext cx="2910468" cy="68068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Lato" panose="020F0502020204030203" pitchFamily="34" charset="77"/>
              </a:rPr>
              <a:t>Not scalable enough</a:t>
            </a:r>
          </a:p>
        </p:txBody>
      </p:sp>
    </p:spTree>
    <p:extLst>
      <p:ext uri="{BB962C8B-B14F-4D97-AF65-F5344CB8AC3E}">
        <p14:creationId xmlns:p14="http://schemas.microsoft.com/office/powerpoint/2010/main" val="2095606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8" grpId="0"/>
      <p:bldP spid="21" grpId="0" animBg="1"/>
      <p:bldP spid="29" grpId="0"/>
      <p:bldP spid="69" grpId="0"/>
      <p:bldP spid="70" grpId="0"/>
      <p:bldP spid="71" grpId="0" animBg="1"/>
      <p:bldP spid="74" grpId="0"/>
      <p:bldP spid="75" grpId="0" animBg="1"/>
      <p:bldP spid="76" grpId="0" animBg="1"/>
      <p:bldP spid="7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DA79DD-1893-8345-8BC7-1783A4AB8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DEB57-696D-E546-A04D-6C162C241B32}" type="slidenum">
              <a:rPr lang="en-US" smtClean="0"/>
              <a:t>13</a:t>
            </a:fld>
            <a:endParaRPr lang="en-US" dirty="0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7FEAAD18-6594-DC47-B593-F3DDE0AB4709}"/>
              </a:ext>
            </a:extLst>
          </p:cNvPr>
          <p:cNvSpPr/>
          <p:nvPr/>
        </p:nvSpPr>
        <p:spPr>
          <a:xfrm>
            <a:off x="3130704" y="825194"/>
            <a:ext cx="6265128" cy="925548"/>
          </a:xfrm>
          <a:prstGeom prst="roundRect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Lato" panose="020F0502020204030203" pitchFamily="34" charset="77"/>
                <a:cs typeface="Lao MN" pitchFamily="2" charset="0"/>
              </a:rPr>
              <a:t>Motivation and Contributions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D4B5EE4A-EB86-BC43-8239-E762A0B388B5}"/>
              </a:ext>
            </a:extLst>
          </p:cNvPr>
          <p:cNvSpPr/>
          <p:nvPr/>
        </p:nvSpPr>
        <p:spPr>
          <a:xfrm>
            <a:off x="3130704" y="1903145"/>
            <a:ext cx="6265128" cy="925548"/>
          </a:xfrm>
          <a:prstGeom prst="roundRect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Lato" panose="020F0502020204030203" pitchFamily="34" charset="77"/>
                <a:cs typeface="Lao MN" pitchFamily="2" charset="0"/>
              </a:rPr>
              <a:t>Background &amp; Related work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9AFD44B-56EE-854A-9C7E-F69873725AAE}"/>
              </a:ext>
            </a:extLst>
          </p:cNvPr>
          <p:cNvSpPr/>
          <p:nvPr/>
        </p:nvSpPr>
        <p:spPr>
          <a:xfrm>
            <a:off x="3130704" y="2981096"/>
            <a:ext cx="6265128" cy="925548"/>
          </a:xfrm>
          <a:prstGeom prst="roundRect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Lato" panose="020F0502020204030203" pitchFamily="34" charset="77"/>
                <a:cs typeface="Lao MN" pitchFamily="2" charset="0"/>
              </a:rPr>
              <a:t>SYSLITE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CBCCFE1F-C8AC-F743-987D-7994819693F7}"/>
              </a:ext>
            </a:extLst>
          </p:cNvPr>
          <p:cNvSpPr/>
          <p:nvPr/>
        </p:nvSpPr>
        <p:spPr>
          <a:xfrm>
            <a:off x="3154865" y="4059047"/>
            <a:ext cx="6265128" cy="925548"/>
          </a:xfrm>
          <a:prstGeom prst="roundRect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Lato" panose="020F0502020204030203" pitchFamily="34" charset="77"/>
                <a:cs typeface="Lao MN" pitchFamily="2" charset="0"/>
              </a:rPr>
              <a:t>Evaluation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9DF68561-735B-8341-BD4C-6B2212F927C4}"/>
              </a:ext>
            </a:extLst>
          </p:cNvPr>
          <p:cNvSpPr/>
          <p:nvPr/>
        </p:nvSpPr>
        <p:spPr>
          <a:xfrm>
            <a:off x="3130704" y="5136998"/>
            <a:ext cx="6265128" cy="925548"/>
          </a:xfrm>
          <a:prstGeom prst="roundRect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Lato" panose="020F0502020204030203" pitchFamily="34" charset="77"/>
                <a:cs typeface="Lao MN" pitchFamily="2" charset="0"/>
              </a:rPr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544294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30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4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animBg="1"/>
      <p:bldP spid="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CBC24-0A78-A247-B65F-581EB7885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Our Unsuccessful Attempts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DA79DD-1893-8345-8BC7-1783A4AB8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DEB57-696D-E546-A04D-6C162C241B32}" type="slidenum">
              <a:rPr lang="en-US" smtClean="0"/>
              <a:t>14</a:t>
            </a:fld>
            <a:endParaRPr lang="en-US" dirty="0"/>
          </a:p>
        </p:txBody>
      </p:sp>
      <p:sp>
        <p:nvSpPr>
          <p:cNvPr id="29" name="Google Shape;487;p24">
            <a:extLst>
              <a:ext uri="{FF2B5EF4-FFF2-40B4-BE49-F238E27FC236}">
                <a16:creationId xmlns:a16="http://schemas.microsoft.com/office/drawing/2014/main" id="{8D2A0C81-B6C2-F648-B3F5-C5743A1D62E1}"/>
              </a:ext>
            </a:extLst>
          </p:cNvPr>
          <p:cNvSpPr txBox="1"/>
          <p:nvPr/>
        </p:nvSpPr>
        <p:spPr>
          <a:xfrm>
            <a:off x="157627" y="5690955"/>
            <a:ext cx="5320857" cy="1030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 dirty="0" err="1"/>
              <a:t>φ</a:t>
            </a:r>
            <a:r>
              <a:rPr lang="en" sz="4000" b="1" dirty="0">
                <a:latin typeface="Calibri"/>
                <a:ea typeface="Calibri"/>
                <a:cs typeface="Calibri"/>
                <a:sym typeface="Calibri"/>
              </a:rPr>
              <a:t> :=	  </a:t>
            </a:r>
            <a:r>
              <a:rPr lang="en" sz="4000" b="1" dirty="0" err="1">
                <a:latin typeface="Calibri"/>
                <a:ea typeface="Calibri"/>
                <a:cs typeface="Calibri"/>
                <a:sym typeface="Calibri"/>
              </a:rPr>
              <a:t>ϒ</a:t>
            </a:r>
            <a:r>
              <a:rPr lang="en" sz="4000" b="1" baseline="30000" dirty="0" err="1">
                <a:latin typeface="Calibri"/>
                <a:ea typeface="Calibri"/>
                <a:cs typeface="Calibri"/>
                <a:sym typeface="Calibri"/>
              </a:rPr>
              <a:t>d</a:t>
            </a:r>
            <a:r>
              <a:rPr lang="en" sz="4000" b="1" baseline="-25000" dirty="0" err="1">
                <a:latin typeface="Calibri"/>
                <a:ea typeface="Calibri"/>
                <a:cs typeface="Calibri"/>
                <a:sym typeface="Calibri"/>
              </a:rPr>
              <a:t>syntax</a:t>
            </a:r>
            <a:r>
              <a:rPr lang="en" sz="4000" b="1" baseline="300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4000" b="1" dirty="0">
                <a:latin typeface="Calibri"/>
                <a:ea typeface="Calibri"/>
                <a:cs typeface="Calibri"/>
                <a:sym typeface="Calibri"/>
              </a:rPr>
              <a:t> ∧ </a:t>
            </a:r>
            <a:r>
              <a:rPr lang="en" sz="4000" b="1" dirty="0" err="1">
                <a:latin typeface="Calibri"/>
                <a:ea typeface="Calibri"/>
                <a:cs typeface="Calibri"/>
                <a:sym typeface="Calibri"/>
              </a:rPr>
              <a:t>ϒ</a:t>
            </a:r>
            <a:r>
              <a:rPr lang="en" sz="4000" b="1" baseline="30000" dirty="0" err="1">
                <a:latin typeface="Calibri"/>
                <a:ea typeface="Calibri"/>
                <a:cs typeface="Calibri"/>
                <a:sym typeface="Calibri"/>
              </a:rPr>
              <a:t>d</a:t>
            </a:r>
            <a:r>
              <a:rPr lang="en" sz="4000" b="1" baseline="-25000" dirty="0" err="1">
                <a:latin typeface="Calibri"/>
                <a:ea typeface="Calibri"/>
                <a:cs typeface="Calibri"/>
                <a:sym typeface="Calibri"/>
              </a:rPr>
              <a:t>semantics</a:t>
            </a:r>
            <a:endParaRPr sz="4000" dirty="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B94D475-14B6-4A49-AE97-67154045EDC7}"/>
              </a:ext>
            </a:extLst>
          </p:cNvPr>
          <p:cNvCxnSpPr>
            <a:cxnSpLocks/>
          </p:cNvCxnSpPr>
          <p:nvPr/>
        </p:nvCxnSpPr>
        <p:spPr>
          <a:xfrm>
            <a:off x="1070513" y="3245005"/>
            <a:ext cx="10251688" cy="0"/>
          </a:xfrm>
          <a:prstGeom prst="line">
            <a:avLst/>
          </a:prstGeom>
          <a:ln w="571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E027223C-379F-E143-9F0C-85BC5C40ADBD}"/>
              </a:ext>
            </a:extLst>
          </p:cNvPr>
          <p:cNvSpPr>
            <a:spLocks noChangeAspect="1"/>
          </p:cNvSpPr>
          <p:nvPr/>
        </p:nvSpPr>
        <p:spPr>
          <a:xfrm>
            <a:off x="1047282" y="3130705"/>
            <a:ext cx="228600" cy="228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C322EE7F-05A5-BC42-9A25-4A24D82273D0}"/>
              </a:ext>
            </a:extLst>
          </p:cNvPr>
          <p:cNvSpPr>
            <a:spLocks noChangeAspect="1"/>
          </p:cNvSpPr>
          <p:nvPr/>
        </p:nvSpPr>
        <p:spPr>
          <a:xfrm>
            <a:off x="4299721" y="3130705"/>
            <a:ext cx="228600" cy="228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6B784A23-75B7-6748-90F7-F1A04A6158A3}"/>
              </a:ext>
            </a:extLst>
          </p:cNvPr>
          <p:cNvSpPr>
            <a:spLocks noChangeAspect="1"/>
          </p:cNvSpPr>
          <p:nvPr/>
        </p:nvSpPr>
        <p:spPr>
          <a:xfrm>
            <a:off x="7582361" y="3130705"/>
            <a:ext cx="228600" cy="228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ADE71583-65E8-2241-BD1B-357DD85444E7}"/>
              </a:ext>
            </a:extLst>
          </p:cNvPr>
          <p:cNvSpPr>
            <a:spLocks noChangeAspect="1"/>
          </p:cNvSpPr>
          <p:nvPr/>
        </p:nvSpPr>
        <p:spPr>
          <a:xfrm>
            <a:off x="11207901" y="3130705"/>
            <a:ext cx="228600" cy="228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A75D3C-9B2B-1F49-BB7C-FBD8D25ECBB0}"/>
              </a:ext>
            </a:extLst>
          </p:cNvPr>
          <p:cNvSpPr txBox="1"/>
          <p:nvPr/>
        </p:nvSpPr>
        <p:spPr>
          <a:xfrm>
            <a:off x="157627" y="1690750"/>
            <a:ext cx="223651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err="1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Neider</a:t>
            </a:r>
            <a:r>
              <a:rPr lang="en-US" sz="2000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and </a:t>
            </a:r>
            <a:r>
              <a:rPr lang="en-US" sz="2000" dirty="0" err="1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Gavran’s</a:t>
            </a:r>
            <a:r>
              <a:rPr lang="en-US" sz="2000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</a:t>
            </a:r>
          </a:p>
          <a:p>
            <a:pPr algn="ctr"/>
            <a:r>
              <a:rPr lang="en-US" sz="2000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SAT-based approach</a:t>
            </a:r>
            <a:br>
              <a:rPr lang="en-US" sz="2000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</a:br>
            <a:r>
              <a:rPr lang="en-US" sz="2000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adapted for PLTL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1FFFB77-7100-C74D-BBB1-7BEBBC758289}"/>
              </a:ext>
            </a:extLst>
          </p:cNvPr>
          <p:cNvSpPr txBox="1"/>
          <p:nvPr/>
        </p:nvSpPr>
        <p:spPr>
          <a:xfrm>
            <a:off x="3023255" y="1728410"/>
            <a:ext cx="27815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err="1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Reiners’s</a:t>
            </a:r>
            <a:r>
              <a:rPr lang="en-US" sz="2000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precomputation </a:t>
            </a:r>
          </a:p>
          <a:p>
            <a:pPr algn="ctr"/>
            <a:r>
              <a:rPr lang="en-US" sz="2000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based approach</a:t>
            </a:r>
            <a:br>
              <a:rPr lang="en-US" sz="2000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</a:br>
            <a:r>
              <a:rPr lang="en-US" sz="2000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adapted for PLTL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B5EF8A8-8F6C-A947-B11E-66468E1831B3}"/>
              </a:ext>
            </a:extLst>
          </p:cNvPr>
          <p:cNvSpPr txBox="1"/>
          <p:nvPr/>
        </p:nvSpPr>
        <p:spPr>
          <a:xfrm>
            <a:off x="6403679" y="1759960"/>
            <a:ext cx="25859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SMT-based approach</a:t>
            </a:r>
          </a:p>
          <a:p>
            <a:pPr algn="ctr"/>
            <a:r>
              <a:rPr lang="en-US" sz="2000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with finite-model finding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61CA238-1C58-AB43-AC44-51E88C5C4ACB}"/>
              </a:ext>
            </a:extLst>
          </p:cNvPr>
          <p:cNvSpPr txBox="1"/>
          <p:nvPr/>
        </p:nvSpPr>
        <p:spPr>
          <a:xfrm>
            <a:off x="9508521" y="1759960"/>
            <a:ext cx="24657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err="1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SyGuS</a:t>
            </a:r>
            <a:r>
              <a:rPr lang="en-US" sz="2000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based approach</a:t>
            </a:r>
          </a:p>
          <a:p>
            <a:pPr algn="ctr"/>
            <a:r>
              <a:rPr lang="en-US" sz="2000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with ADT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3F83172-C302-EC45-9D55-C8252D7BB023}"/>
              </a:ext>
            </a:extLst>
          </p:cNvPr>
          <p:cNvSpPr/>
          <p:nvPr/>
        </p:nvSpPr>
        <p:spPr>
          <a:xfrm>
            <a:off x="1275882" y="5754029"/>
            <a:ext cx="1567679" cy="738846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95121F0-0C65-034B-BAD5-6271E66DCE75}"/>
              </a:ext>
            </a:extLst>
          </p:cNvPr>
          <p:cNvSpPr txBox="1"/>
          <p:nvPr/>
        </p:nvSpPr>
        <p:spPr>
          <a:xfrm>
            <a:off x="228162" y="3504243"/>
            <a:ext cx="2236510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Lato" panose="020F0502020204030203" pitchFamily="34" charset="77"/>
              </a:rPr>
              <a:t>Redundant formulas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3F81921-190C-504E-9266-F481AD469280}"/>
              </a:ext>
            </a:extLst>
          </p:cNvPr>
          <p:cNvSpPr txBox="1"/>
          <p:nvPr/>
        </p:nvSpPr>
        <p:spPr>
          <a:xfrm>
            <a:off x="228162" y="4627710"/>
            <a:ext cx="2236510" cy="64633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Lato" panose="020F0502020204030203" pitchFamily="34" charset="77"/>
              </a:rPr>
              <a:t>Point-wise semantic checking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2CB2888-088C-A74F-A291-68647276733C}"/>
              </a:ext>
            </a:extLst>
          </p:cNvPr>
          <p:cNvSpPr/>
          <p:nvPr/>
        </p:nvSpPr>
        <p:spPr>
          <a:xfrm>
            <a:off x="3279385" y="5747200"/>
            <a:ext cx="2073200" cy="738846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1F57FC8-37E8-AC45-B4DB-DA6DB331079F}"/>
              </a:ext>
            </a:extLst>
          </p:cNvPr>
          <p:cNvSpPr txBox="1"/>
          <p:nvPr/>
        </p:nvSpPr>
        <p:spPr>
          <a:xfrm>
            <a:off x="239312" y="3910154"/>
            <a:ext cx="2236511" cy="64633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Lato" panose="020F0502020204030203" pitchFamily="34" charset="77"/>
              </a:rPr>
              <a:t>Insufficient symmetry breaking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A59F3E4-209F-9A44-B42A-605A70067CBE}"/>
              </a:ext>
            </a:extLst>
          </p:cNvPr>
          <p:cNvSpPr txBox="1"/>
          <p:nvPr/>
        </p:nvSpPr>
        <p:spPr>
          <a:xfrm>
            <a:off x="3398914" y="4627710"/>
            <a:ext cx="2845769" cy="64633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Lato" panose="020F0502020204030203" pitchFamily="34" charset="77"/>
              </a:rPr>
              <a:t>Point-wise semantic checking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52108A5-81BB-774D-87E7-D127D038BDFF}"/>
              </a:ext>
            </a:extLst>
          </p:cNvPr>
          <p:cNvSpPr txBox="1"/>
          <p:nvPr/>
        </p:nvSpPr>
        <p:spPr>
          <a:xfrm>
            <a:off x="3410065" y="3910154"/>
            <a:ext cx="2834618" cy="64633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Lato" panose="020F0502020204030203" pitchFamily="34" charset="77"/>
              </a:rPr>
              <a:t>Insufficient symmetry breaking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D0CE25B-F344-DA43-978C-F4C4AFE054E7}"/>
              </a:ext>
            </a:extLst>
          </p:cNvPr>
          <p:cNvSpPr txBox="1"/>
          <p:nvPr/>
        </p:nvSpPr>
        <p:spPr>
          <a:xfrm>
            <a:off x="3410065" y="3469597"/>
            <a:ext cx="2834618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57150">
            <a:solidFill>
              <a:srgbClr val="FF0000"/>
            </a:solidFill>
            <a:prstDash val="sysDot"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Lato" panose="020F0502020204030203" pitchFamily="34" charset="77"/>
              </a:rPr>
              <a:t>High memory requirement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528ECB0-5D76-3443-A813-8C1CE7E4DA49}"/>
              </a:ext>
            </a:extLst>
          </p:cNvPr>
          <p:cNvSpPr txBox="1"/>
          <p:nvPr/>
        </p:nvSpPr>
        <p:spPr>
          <a:xfrm>
            <a:off x="856785" y="5395362"/>
            <a:ext cx="2405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Lato" panose="020F0502020204030203" pitchFamily="34" charset="77"/>
              </a:rPr>
              <a:t>Precompute models</a:t>
            </a:r>
          </a:p>
        </p:txBody>
      </p:sp>
      <p:sp>
        <p:nvSpPr>
          <p:cNvPr id="16" name="Left Brace 15">
            <a:extLst>
              <a:ext uri="{FF2B5EF4-FFF2-40B4-BE49-F238E27FC236}">
                <a16:creationId xmlns:a16="http://schemas.microsoft.com/office/drawing/2014/main" id="{FD71A213-6202-7744-9881-F78C49D5B95C}"/>
              </a:ext>
            </a:extLst>
          </p:cNvPr>
          <p:cNvSpPr/>
          <p:nvPr/>
        </p:nvSpPr>
        <p:spPr>
          <a:xfrm rot="16200000">
            <a:off x="9237749" y="1809647"/>
            <a:ext cx="545947" cy="3655059"/>
          </a:xfrm>
          <a:prstGeom prst="leftBrace">
            <a:avLst>
              <a:gd name="adj1" fmla="val 8333"/>
              <a:gd name="adj2" fmla="val 49391"/>
            </a:avLst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3BFFCFA-E1A0-EF49-98C4-EE41AE429505}"/>
              </a:ext>
            </a:extLst>
          </p:cNvPr>
          <p:cNvSpPr txBox="1"/>
          <p:nvPr/>
        </p:nvSpPr>
        <p:spPr>
          <a:xfrm>
            <a:off x="8191573" y="4674171"/>
            <a:ext cx="2845769" cy="64633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Lato" panose="020F0502020204030203" pitchFamily="34" charset="77"/>
              </a:rPr>
              <a:t>Point-wise semantic checking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5AE9320-391D-E64B-B09B-298982C44090}"/>
              </a:ext>
            </a:extLst>
          </p:cNvPr>
          <p:cNvSpPr txBox="1"/>
          <p:nvPr/>
        </p:nvSpPr>
        <p:spPr>
          <a:xfrm>
            <a:off x="8202724" y="3956615"/>
            <a:ext cx="2834618" cy="64633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Lato" panose="020F0502020204030203" pitchFamily="34" charset="77"/>
              </a:rPr>
              <a:t>Insufficient symmetry breaking</a:t>
            </a:r>
          </a:p>
        </p:txBody>
      </p:sp>
    </p:spTree>
    <p:extLst>
      <p:ext uri="{BB962C8B-B14F-4D97-AF65-F5344CB8AC3E}">
        <p14:creationId xmlns:p14="http://schemas.microsoft.com/office/powerpoint/2010/main" val="3611790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8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8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9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9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9" grpId="0" animBg="1"/>
      <p:bldP spid="27" grpId="0" animBg="1"/>
      <p:bldP spid="30" grpId="0" animBg="1"/>
      <p:bldP spid="31" grpId="0" animBg="1"/>
      <p:bldP spid="10" grpId="0"/>
      <p:bldP spid="32" grpId="0"/>
      <p:bldP spid="33" grpId="0"/>
      <p:bldP spid="34" grpId="0"/>
      <p:bldP spid="11" grpId="0" animBg="1"/>
      <p:bldP spid="12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14" grpId="0"/>
      <p:bldP spid="14" grpId="1"/>
      <p:bldP spid="16" grpId="0" animBg="1"/>
      <p:bldP spid="44" grpId="0" animBg="1"/>
      <p:bldP spid="4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CBC24-0A78-A247-B65F-581EB7885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Lessons Learned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DA79DD-1893-8345-8BC7-1783A4AB8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DEB57-696D-E546-A04D-6C162C241B32}" type="slidenum">
              <a:rPr lang="en-US" smtClean="0"/>
              <a:t>15</a:t>
            </a:fld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95F18B1-9F62-0B46-87FA-D1221F86F3C4}"/>
              </a:ext>
            </a:extLst>
          </p:cNvPr>
          <p:cNvGrpSpPr/>
          <p:nvPr/>
        </p:nvGrpSpPr>
        <p:grpSpPr>
          <a:xfrm>
            <a:off x="619473" y="1924861"/>
            <a:ext cx="10777065" cy="959235"/>
            <a:chOff x="619473" y="1924861"/>
            <a:chExt cx="10777065" cy="959235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C6906E1B-81B8-E645-802C-D04E175831E6}"/>
                </a:ext>
              </a:extLst>
            </p:cNvPr>
            <p:cNvSpPr/>
            <p:nvPr/>
          </p:nvSpPr>
          <p:spPr>
            <a:xfrm>
              <a:off x="1918001" y="1924861"/>
              <a:ext cx="9478537" cy="959235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  <a:latin typeface="Lato" panose="020F0502020204030203" pitchFamily="34" charset="77"/>
                </a:rPr>
                <a:t>Symmetry breaking is essential for scalability</a:t>
              </a: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3E2B19E0-7CD9-284D-9EFA-5B5F402517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>
              <a:off x="619473" y="1924862"/>
              <a:ext cx="959234" cy="959234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052A9F8-ED5A-A149-ADCE-6671270044DD}"/>
              </a:ext>
            </a:extLst>
          </p:cNvPr>
          <p:cNvGrpSpPr/>
          <p:nvPr/>
        </p:nvGrpSpPr>
        <p:grpSpPr>
          <a:xfrm>
            <a:off x="619473" y="3270596"/>
            <a:ext cx="10777065" cy="1067228"/>
            <a:chOff x="619473" y="3270596"/>
            <a:chExt cx="10777065" cy="1067228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B3D7737C-4532-E348-988C-9AC9557469BD}"/>
                </a:ext>
              </a:extLst>
            </p:cNvPr>
            <p:cNvSpPr/>
            <p:nvPr/>
          </p:nvSpPr>
          <p:spPr>
            <a:xfrm>
              <a:off x="1918001" y="3270596"/>
              <a:ext cx="9478537" cy="106722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  <a:latin typeface="Lato" panose="020F0502020204030203" pitchFamily="34" charset="77"/>
                </a:rPr>
                <a:t>Natively supported theories (e.g., BV, LIA) </a:t>
              </a:r>
            </a:p>
            <a:p>
              <a:pPr algn="ctr"/>
              <a:r>
                <a:rPr lang="en-US" sz="2800" dirty="0">
                  <a:solidFill>
                    <a:schemeClr val="tx1"/>
                  </a:solidFill>
                  <a:latin typeface="Lato" panose="020F0502020204030203" pitchFamily="34" charset="77"/>
                </a:rPr>
                <a:t>are amenable to specific optimizations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8F9506A-A84C-9349-9A6C-2EB9EDDD98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9473" y="3270596"/>
              <a:ext cx="960120" cy="960120"/>
            </a:xfrm>
            <a:prstGeom prst="rect">
              <a:avLst/>
            </a:prstGeom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25BF4E0-1653-4240-B2A1-F1D1FD002BDD}"/>
              </a:ext>
            </a:extLst>
          </p:cNvPr>
          <p:cNvGrpSpPr/>
          <p:nvPr/>
        </p:nvGrpSpPr>
        <p:grpSpPr>
          <a:xfrm>
            <a:off x="619473" y="4724324"/>
            <a:ext cx="10777065" cy="960120"/>
            <a:chOff x="619473" y="4724324"/>
            <a:chExt cx="10777065" cy="960120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7C4B4BAB-CFA7-3D49-8CEF-D504E7A328A7}"/>
                </a:ext>
              </a:extLst>
            </p:cNvPr>
            <p:cNvSpPr/>
            <p:nvPr/>
          </p:nvSpPr>
          <p:spPr>
            <a:xfrm>
              <a:off x="1918002" y="4724324"/>
              <a:ext cx="9478536" cy="959236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  <a:latin typeface="Lato" panose="020F0502020204030203" pitchFamily="34" charset="77"/>
                </a:rPr>
                <a:t>Point-wise semantic checking is a performance bottleneck</a:t>
              </a: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52460E5-A616-6140-8FE0-77E9ACB4FAA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9473" y="4724324"/>
              <a:ext cx="960120" cy="9601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45257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CBC24-0A78-A247-B65F-581EB7885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SYSLITE Insight</a:t>
            </a:r>
            <a:br>
              <a:rPr lang="en-US" dirty="0"/>
            </a:br>
            <a:r>
              <a:rPr lang="en-US" dirty="0"/>
              <a:t>Trace as Bit-vectors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DA79DD-1893-8345-8BC7-1783A4AB8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DEB57-696D-E546-A04D-6C162C241B32}" type="slidenum">
              <a:rPr lang="en-US" smtClean="0"/>
              <a:t>16</a:t>
            </a:fld>
            <a:endParaRPr 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EE32AF8-DD9C-E343-AB8B-6D75EAB540EF}"/>
              </a:ext>
            </a:extLst>
          </p:cNvPr>
          <p:cNvSpPr txBox="1"/>
          <p:nvPr/>
        </p:nvSpPr>
        <p:spPr>
          <a:xfrm>
            <a:off x="890876" y="1538848"/>
            <a:ext cx="48365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Syntax-guided PLTL Formula Synthesis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0E7B637-256F-7440-8E2A-391996144B85}"/>
              </a:ext>
            </a:extLst>
          </p:cNvPr>
          <p:cNvSpPr txBox="1"/>
          <p:nvPr/>
        </p:nvSpPr>
        <p:spPr>
          <a:xfrm>
            <a:off x="7543506" y="1538847"/>
            <a:ext cx="36583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Bit-vector  function synthesis</a:t>
            </a:r>
          </a:p>
        </p:txBody>
      </p:sp>
      <p:sp>
        <p:nvSpPr>
          <p:cNvPr id="59" name="Right Arrow 58">
            <a:extLst>
              <a:ext uri="{FF2B5EF4-FFF2-40B4-BE49-F238E27FC236}">
                <a16:creationId xmlns:a16="http://schemas.microsoft.com/office/drawing/2014/main" id="{9B8BD32B-CB54-FB49-9974-D11852F30941}"/>
              </a:ext>
            </a:extLst>
          </p:cNvPr>
          <p:cNvSpPr/>
          <p:nvPr/>
        </p:nvSpPr>
        <p:spPr>
          <a:xfrm>
            <a:off x="5672254" y="1512735"/>
            <a:ext cx="1871251" cy="513888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>
                <a:latin typeface="Lato" panose="020F0502020204030203" pitchFamily="34" charset="77"/>
              </a:rPr>
              <a:t>Reduces</a:t>
            </a:r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0681B127-8C54-F144-949F-D4B34EBFD1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654" y="2988310"/>
            <a:ext cx="1027771" cy="1027771"/>
          </a:xfrm>
          <a:prstGeom prst="rect">
            <a:avLst/>
          </a:prstGeom>
        </p:spPr>
      </p:pic>
      <p:sp>
        <p:nvSpPr>
          <p:cNvPr id="63" name="Right Arrow 62">
            <a:extLst>
              <a:ext uri="{FF2B5EF4-FFF2-40B4-BE49-F238E27FC236}">
                <a16:creationId xmlns:a16="http://schemas.microsoft.com/office/drawing/2014/main" id="{0386D32C-74E9-E24F-A889-8466FAD3A903}"/>
              </a:ext>
            </a:extLst>
          </p:cNvPr>
          <p:cNvSpPr/>
          <p:nvPr/>
        </p:nvSpPr>
        <p:spPr>
          <a:xfrm>
            <a:off x="3785486" y="3103723"/>
            <a:ext cx="4025592" cy="796944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>
                <a:latin typeface="Lato" panose="020F0502020204030203" pitchFamily="34" charset="77"/>
              </a:rPr>
              <a:t>Variable-level projection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EFE056-1B88-FE46-96B5-DDB0FBCA86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3785" y="2703025"/>
            <a:ext cx="1598341" cy="159834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E7C1E10-E67D-5840-AAA8-4B2E65AD3C4F}"/>
              </a:ext>
            </a:extLst>
          </p:cNvPr>
          <p:cNvSpPr/>
          <p:nvPr/>
        </p:nvSpPr>
        <p:spPr>
          <a:xfrm>
            <a:off x="7565807" y="1512735"/>
            <a:ext cx="1288261" cy="513888"/>
          </a:xfrm>
          <a:prstGeom prst="rect">
            <a:avLst/>
          </a:prstGeom>
          <a:noFill/>
          <a:ln w="57150">
            <a:solidFill>
              <a:schemeClr val="accent2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262917E-237B-AC48-AF2A-BCDC8F7C062E}"/>
              </a:ext>
            </a:extLst>
          </p:cNvPr>
          <p:cNvSpPr txBox="1"/>
          <p:nvPr/>
        </p:nvSpPr>
        <p:spPr>
          <a:xfrm>
            <a:off x="9963696" y="3016501"/>
            <a:ext cx="1689318" cy="46166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Raleway" pitchFamily="2" charset="77"/>
                <a:ea typeface="Roboto Condensed Light" panose="02000000000000000000" pitchFamily="2" charset="0"/>
              </a:rPr>
              <a:t>01001010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D11A1DBE-A7DD-444E-BD2B-D3F4CDFE2AE5}"/>
              </a:ext>
            </a:extLst>
          </p:cNvPr>
          <p:cNvSpPr txBox="1"/>
          <p:nvPr/>
        </p:nvSpPr>
        <p:spPr>
          <a:xfrm>
            <a:off x="8156810" y="3016501"/>
            <a:ext cx="1689318" cy="46166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Raleway" pitchFamily="2" charset="77"/>
                <a:ea typeface="Roboto Condensed Light" panose="02000000000000000000" pitchFamily="2" charset="0"/>
              </a:rPr>
              <a:t>11001011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3DF7B180-28F5-3349-81EB-1ADCF41E8FAF}"/>
              </a:ext>
            </a:extLst>
          </p:cNvPr>
          <p:cNvSpPr txBox="1"/>
          <p:nvPr/>
        </p:nvSpPr>
        <p:spPr>
          <a:xfrm>
            <a:off x="9959500" y="3560866"/>
            <a:ext cx="1689318" cy="46166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Raleway" pitchFamily="2" charset="77"/>
                <a:ea typeface="Roboto Condensed Light" panose="02000000000000000000" pitchFamily="2" charset="0"/>
              </a:rPr>
              <a:t>01001010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3E4DC0B0-EDBC-E945-9F6F-C6140EB726B0}"/>
              </a:ext>
            </a:extLst>
          </p:cNvPr>
          <p:cNvSpPr txBox="1"/>
          <p:nvPr/>
        </p:nvSpPr>
        <p:spPr>
          <a:xfrm>
            <a:off x="8156810" y="3569265"/>
            <a:ext cx="1689318" cy="46166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Raleway" pitchFamily="2" charset="77"/>
                <a:ea typeface="Roboto Condensed Light" panose="02000000000000000000" pitchFamily="2" charset="0"/>
              </a:rPr>
              <a:t>01000010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242910EA-5771-1541-80CF-E333AEB814E6}"/>
              </a:ext>
            </a:extLst>
          </p:cNvPr>
          <p:cNvSpPr txBox="1"/>
          <p:nvPr/>
        </p:nvSpPr>
        <p:spPr>
          <a:xfrm>
            <a:off x="1574180" y="5164687"/>
            <a:ext cx="31518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PLTL temporal operators</a:t>
            </a:r>
          </a:p>
        </p:txBody>
      </p:sp>
      <p:sp>
        <p:nvSpPr>
          <p:cNvPr id="69" name="Right Arrow 68">
            <a:extLst>
              <a:ext uri="{FF2B5EF4-FFF2-40B4-BE49-F238E27FC236}">
                <a16:creationId xmlns:a16="http://schemas.microsoft.com/office/drawing/2014/main" id="{29ED213C-E262-F74D-90A1-BFABB4CF93DD}"/>
              </a:ext>
            </a:extLst>
          </p:cNvPr>
          <p:cNvSpPr/>
          <p:nvPr/>
        </p:nvSpPr>
        <p:spPr>
          <a:xfrm>
            <a:off x="5160374" y="4997049"/>
            <a:ext cx="1871251" cy="796944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>
                <a:latin typeface="Lato" panose="020F0502020204030203" pitchFamily="34" charset="77"/>
              </a:rPr>
              <a:t>Defined as 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D1FCAB7-4401-EB4E-A119-CE47B79F2E86}"/>
              </a:ext>
            </a:extLst>
          </p:cNvPr>
          <p:cNvSpPr txBox="1"/>
          <p:nvPr/>
        </p:nvSpPr>
        <p:spPr>
          <a:xfrm>
            <a:off x="7311276" y="5164688"/>
            <a:ext cx="31918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Operations on bit-vectors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B5E822A-172E-ED4D-A6D6-F28F927112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6777" y="4478113"/>
            <a:ext cx="697725" cy="6977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3E547C4-149B-ED4F-BF3C-1DA69600D47B}"/>
              </a:ext>
            </a:extLst>
          </p:cNvPr>
          <p:cNvSpPr txBox="1"/>
          <p:nvPr/>
        </p:nvSpPr>
        <p:spPr>
          <a:xfrm>
            <a:off x="6319034" y="621552"/>
            <a:ext cx="3781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ato" panose="020F0502020204030203" pitchFamily="34" charset="77"/>
              </a:rPr>
              <a:t>Natively supported by </a:t>
            </a:r>
            <a:r>
              <a:rPr lang="en-US" dirty="0" err="1">
                <a:latin typeface="Lato" panose="020F0502020204030203" pitchFamily="34" charset="77"/>
              </a:rPr>
              <a:t>SyGuS</a:t>
            </a:r>
            <a:r>
              <a:rPr lang="en-US" dirty="0">
                <a:latin typeface="Lato" panose="020F0502020204030203" pitchFamily="34" charset="77"/>
              </a:rPr>
              <a:t> solver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210C99A-73F9-CC43-9644-58008304E5CE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8209938" y="1016996"/>
            <a:ext cx="0" cy="495739"/>
          </a:xfrm>
          <a:prstGeom prst="straightConnector1">
            <a:avLst/>
          </a:prstGeom>
          <a:ln w="57150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ectangle 70">
            <a:extLst>
              <a:ext uri="{FF2B5EF4-FFF2-40B4-BE49-F238E27FC236}">
                <a16:creationId xmlns:a16="http://schemas.microsoft.com/office/drawing/2014/main" id="{7A415CC4-70F9-7842-B7B5-25F83E52FA6C}"/>
              </a:ext>
            </a:extLst>
          </p:cNvPr>
          <p:cNvSpPr/>
          <p:nvPr/>
        </p:nvSpPr>
        <p:spPr>
          <a:xfrm>
            <a:off x="7400444" y="5148449"/>
            <a:ext cx="3014795" cy="513888"/>
          </a:xfrm>
          <a:prstGeom prst="rect">
            <a:avLst/>
          </a:prstGeom>
          <a:noFill/>
          <a:ln w="57150">
            <a:solidFill>
              <a:schemeClr val="accent2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D42076BC-8DB7-CE41-BC7A-D9FD5C6CC37A}"/>
              </a:ext>
            </a:extLst>
          </p:cNvPr>
          <p:cNvSpPr txBox="1"/>
          <p:nvPr/>
        </p:nvSpPr>
        <p:spPr>
          <a:xfrm>
            <a:off x="6793344" y="4291340"/>
            <a:ext cx="4228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latin typeface="Lato" panose="020F0502020204030203" pitchFamily="34" charset="77"/>
              </a:rPr>
              <a:t>Trace-wise</a:t>
            </a:r>
            <a:r>
              <a:rPr lang="en-US" dirty="0">
                <a:latin typeface="Lato" panose="020F0502020204030203" pitchFamily="34" charset="77"/>
              </a:rPr>
              <a:t> semantic checking</a:t>
            </a: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4C0CE0D0-644B-4243-A0BC-8E493A428F20}"/>
              </a:ext>
            </a:extLst>
          </p:cNvPr>
          <p:cNvCxnSpPr>
            <a:cxnSpLocks/>
            <a:stCxn id="72" idx="2"/>
            <a:endCxn id="71" idx="0"/>
          </p:cNvCxnSpPr>
          <p:nvPr/>
        </p:nvCxnSpPr>
        <p:spPr>
          <a:xfrm>
            <a:off x="8907842" y="4660672"/>
            <a:ext cx="0" cy="487777"/>
          </a:xfrm>
          <a:prstGeom prst="straightConnector1">
            <a:avLst/>
          </a:prstGeom>
          <a:ln w="57150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4509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8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8" grpId="0"/>
      <p:bldP spid="59" grpId="0" animBg="1"/>
      <p:bldP spid="63" grpId="0" animBg="1"/>
      <p:bldP spid="6" grpId="0" animBg="1"/>
      <p:bldP spid="7" grpId="0" animBg="1"/>
      <p:bldP spid="64" grpId="0" animBg="1"/>
      <p:bldP spid="65" grpId="0" animBg="1"/>
      <p:bldP spid="66" grpId="0" animBg="1"/>
      <p:bldP spid="67" grpId="0"/>
      <p:bldP spid="69" grpId="0" animBg="1"/>
      <p:bldP spid="70" grpId="0"/>
      <p:bldP spid="10" grpId="0"/>
      <p:bldP spid="71" grpId="0" animBg="1"/>
      <p:bldP spid="7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CBC24-0A78-A247-B65F-581EB7885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SYSLITE Design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DA79DD-1893-8345-8BC7-1783A4AB8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DEB57-696D-E546-A04D-6C162C241B32}" type="slidenum">
              <a:rPr lang="en-US" smtClean="0"/>
              <a:t>17</a:t>
            </a:fld>
            <a:endParaRPr lang="en-US" dirty="0"/>
          </a:p>
        </p:txBody>
      </p:sp>
      <p:sp>
        <p:nvSpPr>
          <p:cNvPr id="24" name="Google Shape;504;p25">
            <a:extLst>
              <a:ext uri="{FF2B5EF4-FFF2-40B4-BE49-F238E27FC236}">
                <a16:creationId xmlns:a16="http://schemas.microsoft.com/office/drawing/2014/main" id="{4AFB58FB-31B5-4840-92DB-98A516942551}"/>
              </a:ext>
            </a:extLst>
          </p:cNvPr>
          <p:cNvSpPr/>
          <p:nvPr/>
        </p:nvSpPr>
        <p:spPr>
          <a:xfrm>
            <a:off x="3501483" y="1494262"/>
            <a:ext cx="6189706" cy="4505091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9050" cap="flat" cmpd="sng">
            <a:solidFill>
              <a:schemeClr val="tx1"/>
            </a:solidFill>
            <a:prstDash val="dash"/>
            <a:bevel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`</a:t>
            </a:r>
            <a:endParaRPr/>
          </a:p>
        </p:txBody>
      </p:sp>
      <p:grpSp>
        <p:nvGrpSpPr>
          <p:cNvPr id="34" name="Google Shape;516;p25">
            <a:extLst>
              <a:ext uri="{FF2B5EF4-FFF2-40B4-BE49-F238E27FC236}">
                <a16:creationId xmlns:a16="http://schemas.microsoft.com/office/drawing/2014/main" id="{9FB3E0D2-2187-7045-B33B-98EF9AFC81D5}"/>
              </a:ext>
            </a:extLst>
          </p:cNvPr>
          <p:cNvGrpSpPr/>
          <p:nvPr/>
        </p:nvGrpSpPr>
        <p:grpSpPr>
          <a:xfrm>
            <a:off x="6034591" y="1631654"/>
            <a:ext cx="3077229" cy="1409170"/>
            <a:chOff x="8215799" y="3811200"/>
            <a:chExt cx="2224800" cy="802800"/>
          </a:xfrm>
        </p:grpSpPr>
        <p:sp>
          <p:nvSpPr>
            <p:cNvPr id="35" name="Google Shape;517;p25">
              <a:extLst>
                <a:ext uri="{FF2B5EF4-FFF2-40B4-BE49-F238E27FC236}">
                  <a16:creationId xmlns:a16="http://schemas.microsoft.com/office/drawing/2014/main" id="{69FF44E9-FB47-C74C-A119-D18605253323}"/>
                </a:ext>
              </a:extLst>
            </p:cNvPr>
            <p:cNvSpPr/>
            <p:nvPr/>
          </p:nvSpPr>
          <p:spPr>
            <a:xfrm>
              <a:off x="8215799" y="3811200"/>
              <a:ext cx="2224800" cy="802800"/>
            </a:xfrm>
            <a:prstGeom prst="roundRect">
              <a:avLst>
                <a:gd name="adj" fmla="val 9596"/>
              </a:avLst>
            </a:prstGeom>
            <a:solidFill>
              <a:srgbClr val="4453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518;p25">
              <a:extLst>
                <a:ext uri="{FF2B5EF4-FFF2-40B4-BE49-F238E27FC236}">
                  <a16:creationId xmlns:a16="http://schemas.microsoft.com/office/drawing/2014/main" id="{9A91D864-AD86-204B-B2DF-9088E5FFEC0F}"/>
                </a:ext>
              </a:extLst>
            </p:cNvPr>
            <p:cNvSpPr txBox="1"/>
            <p:nvPr/>
          </p:nvSpPr>
          <p:spPr>
            <a:xfrm>
              <a:off x="8394044" y="4069893"/>
              <a:ext cx="1868308" cy="27224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200" b="1" dirty="0">
                  <a:solidFill>
                    <a:srgbClr val="FFFFFF"/>
                  </a:solidFill>
                  <a:latin typeface="Roboto" panose="02000000000000000000" pitchFamily="2" charset="0"/>
                  <a:ea typeface="Roboto" panose="02000000000000000000" pitchFamily="2" charset="0"/>
                  <a:cs typeface="Arial Rounded"/>
                  <a:sym typeface="Arial Rounded"/>
                </a:rPr>
                <a:t>CVC4 SY</a:t>
              </a:r>
              <a:endParaRPr sz="3200" b="1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Arial Rounded"/>
                <a:sym typeface="Arial Rounded"/>
              </a:endParaRPr>
            </a:p>
          </p:txBody>
        </p:sp>
      </p:grpSp>
      <p:sp>
        <p:nvSpPr>
          <p:cNvPr id="47" name="Google Shape;527;p25">
            <a:extLst>
              <a:ext uri="{FF2B5EF4-FFF2-40B4-BE49-F238E27FC236}">
                <a16:creationId xmlns:a16="http://schemas.microsoft.com/office/drawing/2014/main" id="{0748C25C-476F-1744-8089-7B4DC1A92DCD}"/>
              </a:ext>
            </a:extLst>
          </p:cNvPr>
          <p:cNvSpPr/>
          <p:nvPr/>
        </p:nvSpPr>
        <p:spPr>
          <a:xfrm>
            <a:off x="5531718" y="5922886"/>
            <a:ext cx="2295724" cy="630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SYSLITE</a:t>
            </a:r>
            <a:endParaRPr sz="3600" b="1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9" name="Google Shape;512;p25">
            <a:extLst>
              <a:ext uri="{FF2B5EF4-FFF2-40B4-BE49-F238E27FC236}">
                <a16:creationId xmlns:a16="http://schemas.microsoft.com/office/drawing/2014/main" id="{66476DEB-4217-084C-980E-27BCFE37AE58}"/>
              </a:ext>
            </a:extLst>
          </p:cNvPr>
          <p:cNvSpPr/>
          <p:nvPr/>
        </p:nvSpPr>
        <p:spPr>
          <a:xfrm>
            <a:off x="10523955" y="1834097"/>
            <a:ext cx="714959" cy="680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 err="1"/>
              <a:t>φ</a:t>
            </a:r>
            <a:endParaRPr sz="3600" b="1" dirty="0"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cxnSp>
        <p:nvCxnSpPr>
          <p:cNvPr id="50" name="Google Shape;514;p25">
            <a:extLst>
              <a:ext uri="{FF2B5EF4-FFF2-40B4-BE49-F238E27FC236}">
                <a16:creationId xmlns:a16="http://schemas.microsoft.com/office/drawing/2014/main" id="{7FB76BB3-65FD-644F-A708-A9B7A25193CE}"/>
              </a:ext>
            </a:extLst>
          </p:cNvPr>
          <p:cNvCxnSpPr>
            <a:cxnSpLocks/>
          </p:cNvCxnSpPr>
          <p:nvPr/>
        </p:nvCxnSpPr>
        <p:spPr>
          <a:xfrm>
            <a:off x="9111820" y="2154395"/>
            <a:ext cx="1413499" cy="0"/>
          </a:xfrm>
          <a:prstGeom prst="straightConnector1">
            <a:avLst/>
          </a:prstGeom>
          <a:noFill/>
          <a:ln w="57150" cap="flat" cmpd="sng">
            <a:solidFill>
              <a:schemeClr val="tx1"/>
            </a:solidFill>
            <a:prstDash val="solid"/>
            <a:round/>
            <a:headEnd type="oval" w="sm" len="sm"/>
            <a:tailEnd type="stealth" w="lg" len="lg"/>
          </a:ln>
        </p:spPr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393FEE1-AAC6-094C-B4F3-24DB52DBE7FA}"/>
              </a:ext>
            </a:extLst>
          </p:cNvPr>
          <p:cNvSpPr txBox="1"/>
          <p:nvPr/>
        </p:nvSpPr>
        <p:spPr>
          <a:xfrm>
            <a:off x="10107571" y="2394873"/>
            <a:ext cx="154772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PLTL </a:t>
            </a:r>
          </a:p>
          <a:p>
            <a:pPr algn="ctr"/>
            <a:r>
              <a:rPr lang="en-US" sz="2800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Formula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F506F77B-8EB2-734D-A510-721B8F132F05}"/>
              </a:ext>
            </a:extLst>
          </p:cNvPr>
          <p:cNvSpPr/>
          <p:nvPr/>
        </p:nvSpPr>
        <p:spPr>
          <a:xfrm>
            <a:off x="3671631" y="3692753"/>
            <a:ext cx="5840360" cy="199437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5A16CEA0-94BF-8C46-B02B-F09315DC2074}"/>
              </a:ext>
            </a:extLst>
          </p:cNvPr>
          <p:cNvCxnSpPr>
            <a:endCxn id="35" idx="1"/>
          </p:cNvCxnSpPr>
          <p:nvPr/>
        </p:nvCxnSpPr>
        <p:spPr>
          <a:xfrm rot="5400000" flipH="1" flipV="1">
            <a:off x="4825760" y="2483923"/>
            <a:ext cx="1356514" cy="1061147"/>
          </a:xfrm>
          <a:prstGeom prst="bentConnector2">
            <a:avLst/>
          </a:prstGeom>
          <a:ln w="57150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Down Arrow 60">
            <a:extLst>
              <a:ext uri="{FF2B5EF4-FFF2-40B4-BE49-F238E27FC236}">
                <a16:creationId xmlns:a16="http://schemas.microsoft.com/office/drawing/2014/main" id="{666A32FE-1522-C64B-A7B7-CC8B752006CC}"/>
              </a:ext>
            </a:extLst>
          </p:cNvPr>
          <p:cNvSpPr/>
          <p:nvPr/>
        </p:nvSpPr>
        <p:spPr>
          <a:xfrm rot="16200000">
            <a:off x="2639176" y="3262461"/>
            <a:ext cx="358843" cy="1332317"/>
          </a:xfrm>
          <a:prstGeom prst="down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Down Arrow 61">
            <a:extLst>
              <a:ext uri="{FF2B5EF4-FFF2-40B4-BE49-F238E27FC236}">
                <a16:creationId xmlns:a16="http://schemas.microsoft.com/office/drawing/2014/main" id="{CEA75C29-0D4E-5F4E-A3D2-0F66B6CDF60E}"/>
              </a:ext>
            </a:extLst>
          </p:cNvPr>
          <p:cNvSpPr/>
          <p:nvPr/>
        </p:nvSpPr>
        <p:spPr>
          <a:xfrm rot="16200000">
            <a:off x="2656578" y="4203202"/>
            <a:ext cx="358843" cy="1332315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Down Arrow 74">
            <a:extLst>
              <a:ext uri="{FF2B5EF4-FFF2-40B4-BE49-F238E27FC236}">
                <a16:creationId xmlns:a16="http://schemas.microsoft.com/office/drawing/2014/main" id="{9C88C5DF-F2FB-474A-8566-B3287BAFDF06}"/>
              </a:ext>
            </a:extLst>
          </p:cNvPr>
          <p:cNvSpPr/>
          <p:nvPr/>
        </p:nvSpPr>
        <p:spPr>
          <a:xfrm rot="16200000">
            <a:off x="2655903" y="2169535"/>
            <a:ext cx="358843" cy="1332317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60627158-6216-2A47-BAB9-3AE04E2CD132}"/>
              </a:ext>
            </a:extLst>
          </p:cNvPr>
          <p:cNvSpPr txBox="1"/>
          <p:nvPr/>
        </p:nvSpPr>
        <p:spPr>
          <a:xfrm>
            <a:off x="297212" y="2410362"/>
            <a:ext cx="187262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Lato" panose="020F0502020204030203" pitchFamily="34" charset="77"/>
              </a:rPr>
              <a:t>Atomic </a:t>
            </a:r>
          </a:p>
          <a:p>
            <a:r>
              <a:rPr lang="en-US" sz="2400" dirty="0">
                <a:latin typeface="Lato" panose="020F0502020204030203" pitchFamily="34" charset="77"/>
              </a:rPr>
              <a:t>propositions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D34AFEE4-7C6B-D04B-87FB-1C17D1DE806D}"/>
              </a:ext>
            </a:extLst>
          </p:cNvPr>
          <p:cNvSpPr txBox="1"/>
          <p:nvPr/>
        </p:nvSpPr>
        <p:spPr>
          <a:xfrm>
            <a:off x="287041" y="3410639"/>
            <a:ext cx="18726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Lato" panose="020F0502020204030203" pitchFamily="34" charset="77"/>
              </a:rPr>
              <a:t>Positive</a:t>
            </a:r>
          </a:p>
          <a:p>
            <a:r>
              <a:rPr lang="en-US" sz="2400" dirty="0">
                <a:latin typeface="Lato" panose="020F0502020204030203" pitchFamily="34" charset="77"/>
              </a:rPr>
              <a:t>traces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E36B2BCD-BDAA-6443-AAD2-00CF93B3A9C2}"/>
              </a:ext>
            </a:extLst>
          </p:cNvPr>
          <p:cNvSpPr txBox="1"/>
          <p:nvPr/>
        </p:nvSpPr>
        <p:spPr>
          <a:xfrm>
            <a:off x="287041" y="4453861"/>
            <a:ext cx="18726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Lato" panose="020F0502020204030203" pitchFamily="34" charset="77"/>
              </a:rPr>
              <a:t>Negative</a:t>
            </a:r>
          </a:p>
          <a:p>
            <a:r>
              <a:rPr lang="en-US" sz="2400" dirty="0">
                <a:latin typeface="Lato" panose="020F0502020204030203" pitchFamily="34" charset="77"/>
              </a:rPr>
              <a:t>traces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0B9CA6F-233D-4B46-93DA-10783B48CA55}"/>
              </a:ext>
            </a:extLst>
          </p:cNvPr>
          <p:cNvGrpSpPr/>
          <p:nvPr/>
        </p:nvGrpSpPr>
        <p:grpSpPr>
          <a:xfrm>
            <a:off x="3798252" y="3845118"/>
            <a:ext cx="5587118" cy="772176"/>
            <a:chOff x="3846814" y="4821891"/>
            <a:chExt cx="5587118" cy="772176"/>
          </a:xfrm>
        </p:grpSpPr>
        <p:sp>
          <p:nvSpPr>
            <p:cNvPr id="81" name="Google Shape;517;p25">
              <a:extLst>
                <a:ext uri="{FF2B5EF4-FFF2-40B4-BE49-F238E27FC236}">
                  <a16:creationId xmlns:a16="http://schemas.microsoft.com/office/drawing/2014/main" id="{566795B2-790A-6F4A-A3DB-83B33EF2AA0D}"/>
                </a:ext>
              </a:extLst>
            </p:cNvPr>
            <p:cNvSpPr/>
            <p:nvPr/>
          </p:nvSpPr>
          <p:spPr>
            <a:xfrm>
              <a:off x="3846814" y="4821891"/>
              <a:ext cx="5587118" cy="772176"/>
            </a:xfrm>
            <a:prstGeom prst="roundRect">
              <a:avLst>
                <a:gd name="adj" fmla="val 9596"/>
              </a:avLst>
            </a:prstGeom>
            <a:solidFill>
              <a:srgbClr val="4453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" name="Google Shape;518;p25">
              <a:extLst>
                <a:ext uri="{FF2B5EF4-FFF2-40B4-BE49-F238E27FC236}">
                  <a16:creationId xmlns:a16="http://schemas.microsoft.com/office/drawing/2014/main" id="{FB2445F1-EDFF-4D4C-9BB6-168E66E885E8}"/>
                </a:ext>
              </a:extLst>
            </p:cNvPr>
            <p:cNvSpPr txBox="1"/>
            <p:nvPr/>
          </p:nvSpPr>
          <p:spPr>
            <a:xfrm>
              <a:off x="4049587" y="5015003"/>
              <a:ext cx="5357109" cy="43576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>
                  <a:solidFill>
                    <a:srgbClr val="FFFFFF"/>
                  </a:solidFill>
                  <a:latin typeface="Roboto Condensed Light" panose="02000000000000000000" pitchFamily="2" charset="0"/>
                  <a:ea typeface="Roboto Condensed Light" panose="02000000000000000000" pitchFamily="2" charset="0"/>
                  <a:cs typeface="Arial Rounded"/>
                  <a:sym typeface="Arial Rounded"/>
                </a:rPr>
                <a:t>Consistency with samples as semantic restriction</a:t>
              </a:r>
              <a:endParaRPr b="1" dirty="0">
                <a:solidFill>
                  <a:srgbClr val="FFFFFF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Arial Rounded"/>
                <a:sym typeface="Arial Rounded"/>
              </a:endParaRPr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474705A0-EF81-5249-AD90-A3D70FEFDB4F}"/>
              </a:ext>
            </a:extLst>
          </p:cNvPr>
          <p:cNvGrpSpPr/>
          <p:nvPr/>
        </p:nvGrpSpPr>
        <p:grpSpPr>
          <a:xfrm>
            <a:off x="3798252" y="4775678"/>
            <a:ext cx="5587118" cy="772176"/>
            <a:chOff x="3846814" y="4821891"/>
            <a:chExt cx="5587118" cy="772176"/>
          </a:xfrm>
        </p:grpSpPr>
        <p:sp>
          <p:nvSpPr>
            <p:cNvPr id="91" name="Google Shape;517;p25">
              <a:extLst>
                <a:ext uri="{FF2B5EF4-FFF2-40B4-BE49-F238E27FC236}">
                  <a16:creationId xmlns:a16="http://schemas.microsoft.com/office/drawing/2014/main" id="{7D69C10A-D3CE-D044-8CC2-40366F8D5058}"/>
                </a:ext>
              </a:extLst>
            </p:cNvPr>
            <p:cNvSpPr/>
            <p:nvPr/>
          </p:nvSpPr>
          <p:spPr>
            <a:xfrm>
              <a:off x="3846814" y="4821891"/>
              <a:ext cx="5587118" cy="772176"/>
            </a:xfrm>
            <a:prstGeom prst="roundRect">
              <a:avLst>
                <a:gd name="adj" fmla="val 9596"/>
              </a:avLst>
            </a:prstGeom>
            <a:solidFill>
              <a:srgbClr val="4453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Google Shape;518;p25">
              <a:extLst>
                <a:ext uri="{FF2B5EF4-FFF2-40B4-BE49-F238E27FC236}">
                  <a16:creationId xmlns:a16="http://schemas.microsoft.com/office/drawing/2014/main" id="{7D35EEFF-E014-FB4C-80DD-84318869CF42}"/>
                </a:ext>
              </a:extLst>
            </p:cNvPr>
            <p:cNvSpPr txBox="1"/>
            <p:nvPr/>
          </p:nvSpPr>
          <p:spPr>
            <a:xfrm>
              <a:off x="4308626" y="5059388"/>
              <a:ext cx="4663494" cy="3855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>
                  <a:solidFill>
                    <a:srgbClr val="FFFFFF"/>
                  </a:solidFill>
                  <a:latin typeface="Roboto Condensed Light" panose="02000000000000000000" pitchFamily="2" charset="0"/>
                  <a:ea typeface="Roboto Condensed Light" panose="02000000000000000000" pitchFamily="2" charset="0"/>
                  <a:cs typeface="Arial Rounded"/>
                  <a:sym typeface="Arial Rounded"/>
                </a:rPr>
                <a:t>PLTL syntax as a context-free grammar</a:t>
              </a:r>
              <a:endParaRPr b="1" dirty="0">
                <a:solidFill>
                  <a:srgbClr val="FFFFFF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Arial Rounded"/>
                <a:sym typeface="Arial Rounded"/>
              </a:endParaRPr>
            </a:p>
          </p:txBody>
        </p:sp>
      </p:grpSp>
      <p:sp>
        <p:nvSpPr>
          <p:cNvPr id="93" name="TextBox 92">
            <a:extLst>
              <a:ext uri="{FF2B5EF4-FFF2-40B4-BE49-F238E27FC236}">
                <a16:creationId xmlns:a16="http://schemas.microsoft.com/office/drawing/2014/main" id="{FEC13109-B5F3-0A42-A61A-AE1537DEF2EB}"/>
              </a:ext>
            </a:extLst>
          </p:cNvPr>
          <p:cNvSpPr txBox="1"/>
          <p:nvPr/>
        </p:nvSpPr>
        <p:spPr>
          <a:xfrm>
            <a:off x="3967620" y="1782327"/>
            <a:ext cx="19111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Lato" panose="020F0502020204030203" pitchFamily="34" charset="77"/>
              </a:rPr>
              <a:t>SyGuS</a:t>
            </a:r>
            <a:r>
              <a:rPr lang="en-US" sz="2400" dirty="0">
                <a:latin typeface="Lato" panose="020F0502020204030203" pitchFamily="34" charset="77"/>
              </a:rPr>
              <a:t> query</a:t>
            </a:r>
          </a:p>
        </p:txBody>
      </p:sp>
    </p:spTree>
    <p:extLst>
      <p:ext uri="{BB962C8B-B14F-4D97-AF65-F5344CB8AC3E}">
        <p14:creationId xmlns:p14="http://schemas.microsoft.com/office/powerpoint/2010/main" val="3045203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4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1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4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47" grpId="0"/>
      <p:bldP spid="49" grpId="0"/>
      <p:bldP spid="14" grpId="0"/>
      <p:bldP spid="17" grpId="0" animBg="1"/>
      <p:bldP spid="61" grpId="0" animBg="1"/>
      <p:bldP spid="62" grpId="0" animBg="1"/>
      <p:bldP spid="75" grpId="0" animBg="1"/>
      <p:bldP spid="76" grpId="0"/>
      <p:bldP spid="77" grpId="0"/>
      <p:bldP spid="79" grpId="0"/>
      <p:bldP spid="9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DA79DD-1893-8345-8BC7-1783A4AB8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DEB57-696D-E546-A04D-6C162C241B32}" type="slidenum">
              <a:rPr lang="en-US" smtClean="0"/>
              <a:t>18</a:t>
            </a:fld>
            <a:endParaRPr lang="en-US" dirty="0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7FEAAD18-6594-DC47-B593-F3DDE0AB4709}"/>
              </a:ext>
            </a:extLst>
          </p:cNvPr>
          <p:cNvSpPr/>
          <p:nvPr/>
        </p:nvSpPr>
        <p:spPr>
          <a:xfrm>
            <a:off x="3130704" y="825194"/>
            <a:ext cx="6265128" cy="925548"/>
          </a:xfrm>
          <a:prstGeom prst="roundRect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Lato" panose="020F0502020204030203" pitchFamily="34" charset="77"/>
                <a:cs typeface="Lao MN" pitchFamily="2" charset="0"/>
              </a:rPr>
              <a:t>Motivation and Contributions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D4B5EE4A-EB86-BC43-8239-E762A0B388B5}"/>
              </a:ext>
            </a:extLst>
          </p:cNvPr>
          <p:cNvSpPr/>
          <p:nvPr/>
        </p:nvSpPr>
        <p:spPr>
          <a:xfrm>
            <a:off x="3130704" y="1903145"/>
            <a:ext cx="6265128" cy="925548"/>
          </a:xfrm>
          <a:prstGeom prst="roundRect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Lato" panose="020F0502020204030203" pitchFamily="34" charset="77"/>
                <a:cs typeface="Lao MN" pitchFamily="2" charset="0"/>
              </a:rPr>
              <a:t>Background &amp; Related work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9AFD44B-56EE-854A-9C7E-F69873725AAE}"/>
              </a:ext>
            </a:extLst>
          </p:cNvPr>
          <p:cNvSpPr/>
          <p:nvPr/>
        </p:nvSpPr>
        <p:spPr>
          <a:xfrm>
            <a:off x="3130704" y="2981096"/>
            <a:ext cx="6265128" cy="925548"/>
          </a:xfrm>
          <a:prstGeom prst="roundRect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Lato" panose="020F0502020204030203" pitchFamily="34" charset="77"/>
                <a:cs typeface="Lao MN" pitchFamily="2" charset="0"/>
              </a:rPr>
              <a:t>SYSLITE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CBCCFE1F-C8AC-F743-987D-7994819693F7}"/>
              </a:ext>
            </a:extLst>
          </p:cNvPr>
          <p:cNvSpPr/>
          <p:nvPr/>
        </p:nvSpPr>
        <p:spPr>
          <a:xfrm>
            <a:off x="3154865" y="4059047"/>
            <a:ext cx="6265128" cy="925548"/>
          </a:xfrm>
          <a:prstGeom prst="roundRect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Lato" panose="020F0502020204030203" pitchFamily="34" charset="77"/>
                <a:cs typeface="Lao MN" pitchFamily="2" charset="0"/>
              </a:rPr>
              <a:t>Evaluation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9DF68561-735B-8341-BD4C-6B2212F927C4}"/>
              </a:ext>
            </a:extLst>
          </p:cNvPr>
          <p:cNvSpPr/>
          <p:nvPr/>
        </p:nvSpPr>
        <p:spPr>
          <a:xfrm>
            <a:off x="3130704" y="5136998"/>
            <a:ext cx="6265128" cy="925548"/>
          </a:xfrm>
          <a:prstGeom prst="roundRect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Lato" panose="020F0502020204030203" pitchFamily="34" charset="77"/>
                <a:cs typeface="Lao MN" pitchFamily="2" charset="0"/>
              </a:rPr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2928475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30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0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4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animBg="1"/>
      <p:bldP spid="9" grpId="0" animBg="1"/>
      <p:bldP spid="1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CBC24-0A78-A247-B65F-581EB7885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Empirical Evaluation of SYSLITE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DA79DD-1893-8345-8BC7-1783A4AB8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DEB57-696D-E546-A04D-6C162C241B32}" type="slidenum">
              <a:rPr lang="en-US" smtClean="0"/>
              <a:t>19</a:t>
            </a:fld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9EABE2B-9AA4-5241-8110-91FC2EF4B3EC}"/>
              </a:ext>
            </a:extLst>
          </p:cNvPr>
          <p:cNvGrpSpPr/>
          <p:nvPr/>
        </p:nvGrpSpPr>
        <p:grpSpPr>
          <a:xfrm>
            <a:off x="6302299" y="1376097"/>
            <a:ext cx="5733579" cy="914400"/>
            <a:chOff x="6380356" y="1233488"/>
            <a:chExt cx="5733579" cy="9144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753C7EE-09D8-D44D-A289-98FFB29FE70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80356" y="1233488"/>
              <a:ext cx="914400" cy="91440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18E72C3-3243-214C-A7AE-F6FCE6A1511F}"/>
                </a:ext>
              </a:extLst>
            </p:cNvPr>
            <p:cNvSpPr txBox="1"/>
            <p:nvPr/>
          </p:nvSpPr>
          <p:spPr>
            <a:xfrm>
              <a:off x="7437655" y="1398300"/>
              <a:ext cx="4676280" cy="584775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Lato" panose="020F0502020204030203" pitchFamily="34" charset="77"/>
                </a:rPr>
                <a:t>How scalable is SYSLITE?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518E597-383C-2D43-91A8-26AAA6BD6702}"/>
              </a:ext>
            </a:extLst>
          </p:cNvPr>
          <p:cNvGrpSpPr/>
          <p:nvPr/>
        </p:nvGrpSpPr>
        <p:grpSpPr>
          <a:xfrm>
            <a:off x="200726" y="1385307"/>
            <a:ext cx="5630028" cy="914400"/>
            <a:chOff x="78065" y="1385307"/>
            <a:chExt cx="5630028" cy="91440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446592D-A9A8-3C4B-AEAF-02F8FF8567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065" y="1385307"/>
              <a:ext cx="914400" cy="914400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B41FE8D-62DB-8F42-A026-7B7A85DDC0F0}"/>
                </a:ext>
              </a:extLst>
            </p:cNvPr>
            <p:cNvSpPr txBox="1"/>
            <p:nvPr/>
          </p:nvSpPr>
          <p:spPr>
            <a:xfrm>
              <a:off x="893955" y="1540910"/>
              <a:ext cx="4814138" cy="584775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Lato" panose="020F0502020204030203" pitchFamily="34" charset="77"/>
                </a:rPr>
                <a:t>How effective is SYSLITE?</a:t>
              </a:r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75FFAC11-9ADC-5041-B279-404BE6978FAF}"/>
              </a:ext>
            </a:extLst>
          </p:cNvPr>
          <p:cNvSpPr/>
          <p:nvPr/>
        </p:nvSpPr>
        <p:spPr>
          <a:xfrm>
            <a:off x="306664" y="1376095"/>
            <a:ext cx="5754025" cy="1055178"/>
          </a:xfrm>
          <a:prstGeom prst="rect">
            <a:avLst/>
          </a:prstGeom>
          <a:noFill/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0B23092-DE13-B14A-A27F-5B539B0A071D}"/>
              </a:ext>
            </a:extLst>
          </p:cNvPr>
          <p:cNvSpPr/>
          <p:nvPr/>
        </p:nvSpPr>
        <p:spPr>
          <a:xfrm>
            <a:off x="6239105" y="1376096"/>
            <a:ext cx="5824647" cy="1055177"/>
          </a:xfrm>
          <a:prstGeom prst="rect">
            <a:avLst/>
          </a:prstGeom>
          <a:noFill/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7D57898-78A7-5B4E-B5A5-FBC7F4911AA7}"/>
              </a:ext>
            </a:extLst>
          </p:cNvPr>
          <p:cNvSpPr txBox="1"/>
          <p:nvPr/>
        </p:nvSpPr>
        <p:spPr>
          <a:xfrm>
            <a:off x="823453" y="2470825"/>
            <a:ext cx="52004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Case study 1: Formulas from the literature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37FBE40-5CED-2A4A-91B9-900F1E41D531}"/>
              </a:ext>
            </a:extLst>
          </p:cNvPr>
          <p:cNvSpPr txBox="1"/>
          <p:nvPr/>
        </p:nvSpPr>
        <p:spPr>
          <a:xfrm>
            <a:off x="6707489" y="2470824"/>
            <a:ext cx="48878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Case study 2: LTE control-plane attacks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8C06915-E5D0-EE42-92CF-A2DE939F6C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726" y="3332356"/>
            <a:ext cx="914400" cy="914400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F9F1200B-7C6A-F149-BB7C-680FA861F38A}"/>
              </a:ext>
            </a:extLst>
          </p:cNvPr>
          <p:cNvSpPr txBox="1"/>
          <p:nvPr/>
        </p:nvSpPr>
        <p:spPr>
          <a:xfrm>
            <a:off x="1038642" y="3558723"/>
            <a:ext cx="87842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 Condensed Light" panose="02000000000000000000" pitchFamily="2" charset="0"/>
                <a:cs typeface="Arial" panose="020B0604020202020204" pitchFamily="34" charset="0"/>
              </a:rPr>
              <a:t>Baseline:</a:t>
            </a:r>
            <a:r>
              <a:rPr lang="en-US" sz="2400" dirty="0">
                <a:latin typeface="Arial" panose="020B0604020202020204" pitchFamily="34" charset="0"/>
                <a:ea typeface="Roboto Condensed Light" panose="02000000000000000000" pitchFamily="2" charset="0"/>
                <a:cs typeface="Arial" panose="020B0604020202020204" pitchFamily="34" charset="0"/>
              </a:rPr>
              <a:t> Based on </a:t>
            </a:r>
            <a:r>
              <a:rPr lang="en-US" sz="2400" dirty="0" err="1">
                <a:latin typeface="Arial" panose="020B0604020202020204" pitchFamily="34" charset="0"/>
                <a:ea typeface="Roboto Condensed Light" panose="02000000000000000000" pitchFamily="2" charset="0"/>
                <a:cs typeface="Arial" panose="020B0604020202020204" pitchFamily="34" charset="0"/>
              </a:rPr>
              <a:t>Neider</a:t>
            </a:r>
            <a:r>
              <a:rPr lang="en-US" sz="2400" dirty="0">
                <a:latin typeface="Arial" panose="020B0604020202020204" pitchFamily="34" charset="0"/>
                <a:ea typeface="Roboto Condensed Light" panose="02000000000000000000" pitchFamily="2" charset="0"/>
                <a:cs typeface="Arial" panose="020B0604020202020204" pitchFamily="34" charset="0"/>
              </a:rPr>
              <a:t> and </a:t>
            </a:r>
            <a:r>
              <a:rPr lang="en-US" sz="2400" dirty="0" err="1">
                <a:latin typeface="Arial" panose="020B0604020202020204" pitchFamily="34" charset="0"/>
                <a:ea typeface="Roboto Condensed Light" panose="02000000000000000000" pitchFamily="2" charset="0"/>
                <a:cs typeface="Arial" panose="020B0604020202020204" pitchFamily="34" charset="0"/>
              </a:rPr>
              <a:t>Gavran’s</a:t>
            </a:r>
            <a:r>
              <a:rPr lang="en-US" sz="2400" dirty="0">
                <a:latin typeface="Arial" panose="020B0604020202020204" pitchFamily="34" charset="0"/>
                <a:ea typeface="Roboto Condensed Light" panose="02000000000000000000" pitchFamily="2" charset="0"/>
                <a:cs typeface="Arial" panose="020B0604020202020204" pitchFamily="34" charset="0"/>
              </a:rPr>
              <a:t> SAT-based algorithm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DD8859E-34D6-BE42-B7EF-796E574B9A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6664" y="4460112"/>
            <a:ext cx="914400" cy="914400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5E771489-32DC-9447-8B98-E9A3935F4AE4}"/>
              </a:ext>
            </a:extLst>
          </p:cNvPr>
          <p:cNvSpPr txBox="1"/>
          <p:nvPr/>
        </p:nvSpPr>
        <p:spPr>
          <a:xfrm>
            <a:off x="1115126" y="4686479"/>
            <a:ext cx="34812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 Condensed Light" panose="02000000000000000000" pitchFamily="2" charset="0"/>
                <a:cs typeface="Arial" panose="020B0604020202020204" pitchFamily="34" charset="0"/>
              </a:rPr>
              <a:t>Timeout:</a:t>
            </a:r>
            <a:r>
              <a:rPr lang="en-US" sz="2400" dirty="0">
                <a:latin typeface="Arial" panose="020B0604020202020204" pitchFamily="34" charset="0"/>
                <a:ea typeface="Roboto Condensed Light" panose="02000000000000000000" pitchFamily="2" charset="0"/>
                <a:cs typeface="Arial" panose="020B0604020202020204" pitchFamily="34" charset="0"/>
              </a:rPr>
              <a:t> 3600 seconds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16F5703E-A921-3E4E-AE0A-213DA80CD1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90714" y="4460111"/>
            <a:ext cx="914400" cy="914400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1987A44E-E4EC-F747-A49E-51E7335F20E4}"/>
              </a:ext>
            </a:extLst>
          </p:cNvPr>
          <p:cNvSpPr txBox="1"/>
          <p:nvPr/>
        </p:nvSpPr>
        <p:spPr>
          <a:xfrm>
            <a:off x="8296553" y="4686173"/>
            <a:ext cx="30572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 Condensed Light" panose="02000000000000000000" pitchFamily="2" charset="0"/>
                <a:cs typeface="Arial" panose="020B0604020202020204" pitchFamily="34" charset="0"/>
              </a:rPr>
              <a:t>Memory limit:</a:t>
            </a:r>
            <a:r>
              <a:rPr lang="en-US" sz="2400" dirty="0">
                <a:latin typeface="Arial" panose="020B0604020202020204" pitchFamily="34" charset="0"/>
                <a:ea typeface="Roboto Condensed Light" panose="02000000000000000000" pitchFamily="2" charset="0"/>
                <a:cs typeface="Arial" panose="020B0604020202020204" pitchFamily="34" charset="0"/>
              </a:rPr>
              <a:t> 15GB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30595AEB-702E-8247-AD51-41DF0A021F0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664" y="5657591"/>
            <a:ext cx="914400" cy="914400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B0ED154E-BF1B-F246-A77E-41298AB96069}"/>
              </a:ext>
            </a:extLst>
          </p:cNvPr>
          <p:cNvSpPr txBox="1"/>
          <p:nvPr/>
        </p:nvSpPr>
        <p:spPr>
          <a:xfrm>
            <a:off x="1115126" y="5763979"/>
            <a:ext cx="58336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 Condensed Light" panose="02000000000000000000" pitchFamily="2" charset="0"/>
                <a:cs typeface="Arial" panose="020B0604020202020204" pitchFamily="34" charset="0"/>
              </a:rPr>
              <a:t>Sample set size:</a:t>
            </a:r>
            <a:r>
              <a:rPr lang="en-US" sz="2400" dirty="0">
                <a:latin typeface="Arial" panose="020B0604020202020204" pitchFamily="34" charset="0"/>
                <a:ea typeface="Roboto Condensed Light" panose="02000000000000000000" pitchFamily="2" charset="0"/>
                <a:cs typeface="Arial" panose="020B0604020202020204" pitchFamily="34" charset="0"/>
              </a:rPr>
              <a:t> </a:t>
            </a:r>
            <a:r>
              <a:rPr lang="en" sz="2400" dirty="0">
                <a:latin typeface="Lato"/>
                <a:ea typeface="Lato"/>
                <a:cs typeface="Lato"/>
                <a:sym typeface="Lato"/>
              </a:rPr>
              <a:t>50, 100, 250, 500, 1250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C76245F-120C-104D-B245-C607572F5099}"/>
              </a:ext>
            </a:extLst>
          </p:cNvPr>
          <p:cNvSpPr txBox="1"/>
          <p:nvPr/>
        </p:nvSpPr>
        <p:spPr>
          <a:xfrm>
            <a:off x="7241289" y="5763978"/>
            <a:ext cx="26122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 Condensed Light" panose="02000000000000000000" pitchFamily="2" charset="0"/>
                <a:cs typeface="Arial" panose="020B0604020202020204" pitchFamily="34" charset="0"/>
              </a:rPr>
              <a:t>80% Training set</a:t>
            </a:r>
            <a:endParaRPr lang="en" sz="2400" dirty="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49812F1-562C-5B4A-A7E7-9FEFBA26BFD0}"/>
              </a:ext>
            </a:extLst>
          </p:cNvPr>
          <p:cNvSpPr txBox="1"/>
          <p:nvPr/>
        </p:nvSpPr>
        <p:spPr>
          <a:xfrm>
            <a:off x="9982200" y="5763977"/>
            <a:ext cx="20277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 Condensed Light" panose="02000000000000000000" pitchFamily="2" charset="0"/>
                <a:cs typeface="Arial" panose="020B0604020202020204" pitchFamily="34" charset="0"/>
              </a:rPr>
              <a:t>20% Test set</a:t>
            </a:r>
            <a:endParaRPr lang="en" sz="2400" dirty="0"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1860555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38" grpId="0" animBg="1"/>
      <p:bldP spid="13" grpId="0"/>
      <p:bldP spid="39" grpId="0"/>
      <p:bldP spid="42" grpId="1"/>
      <p:bldP spid="45" grpId="0"/>
      <p:bldP spid="48" grpId="0"/>
      <p:bldP spid="51" grpId="0"/>
      <p:bldP spid="52" grpId="0"/>
      <p:bldP spid="5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2AE1FD33-F512-BF45-9B56-1E5929570A89}"/>
              </a:ext>
            </a:extLst>
          </p:cNvPr>
          <p:cNvSpPr/>
          <p:nvPr/>
        </p:nvSpPr>
        <p:spPr>
          <a:xfrm>
            <a:off x="1305621" y="3910032"/>
            <a:ext cx="2542478" cy="1911156"/>
          </a:xfrm>
          <a:prstGeom prst="roundRect">
            <a:avLst/>
          </a:prstGeom>
          <a:noFill/>
          <a:ln w="571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927FEB5F-E76C-BD49-A537-74EAAC582E4D}"/>
              </a:ext>
            </a:extLst>
          </p:cNvPr>
          <p:cNvSpPr/>
          <p:nvPr/>
        </p:nvSpPr>
        <p:spPr>
          <a:xfrm>
            <a:off x="1326995" y="1690688"/>
            <a:ext cx="2542478" cy="1911156"/>
          </a:xfrm>
          <a:prstGeom prst="roundRect">
            <a:avLst/>
          </a:prstGeom>
          <a:noFill/>
          <a:ln w="57150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FCBC24-0A78-A247-B65F-581EB7885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PLTL Formula Synthesis Problem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DA79DD-1893-8345-8BC7-1783A4AB8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DEB57-696D-E546-A04D-6C162C241B32}" type="slidenum">
              <a:rPr lang="en-US" smtClean="0"/>
              <a:t>2</a:t>
            </a:fld>
            <a:endParaRPr lang="en-US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F233182-4257-BB41-89A6-9CE6C5BFAB92}"/>
              </a:ext>
            </a:extLst>
          </p:cNvPr>
          <p:cNvGrpSpPr/>
          <p:nvPr/>
        </p:nvGrpSpPr>
        <p:grpSpPr>
          <a:xfrm>
            <a:off x="1460810" y="1793492"/>
            <a:ext cx="2110553" cy="1630096"/>
            <a:chOff x="1460810" y="1793492"/>
            <a:chExt cx="2110553" cy="163009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87EC86F-D38A-D24B-AB94-AFEC8FF6393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60810" y="1793492"/>
              <a:ext cx="731520" cy="73152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DA1BFF6-5AD3-4946-A28C-EA1478B0F0B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60810" y="2692068"/>
              <a:ext cx="731520" cy="731520"/>
            </a:xfrm>
            <a:prstGeom prst="rect">
              <a:avLst/>
            </a:prstGeom>
          </p:spPr>
        </p:pic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B27656F1-B99C-D947-A107-3543A2C38224}"/>
                </a:ext>
              </a:extLst>
            </p:cNvPr>
            <p:cNvGrpSpPr/>
            <p:nvPr/>
          </p:nvGrpSpPr>
          <p:grpSpPr>
            <a:xfrm>
              <a:off x="2308302" y="2059900"/>
              <a:ext cx="1263061" cy="1264336"/>
              <a:chOff x="1460810" y="3824815"/>
              <a:chExt cx="1263061" cy="1264336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D0E65811-F1DE-A943-BD83-0A8A051431D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460810" y="3824815"/>
                <a:ext cx="731520" cy="731520"/>
              </a:xfrm>
              <a:prstGeom prst="rect">
                <a:avLst/>
              </a:prstGeom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849603A8-912B-454F-8791-492F72A38E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92351" y="4357631"/>
                <a:ext cx="731520" cy="731520"/>
              </a:xfrm>
              <a:prstGeom prst="rect">
                <a:avLst/>
              </a:prstGeom>
            </p:spPr>
          </p:pic>
        </p:grp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F860E14-A166-6340-9899-37BA9F5FF19F}"/>
              </a:ext>
            </a:extLst>
          </p:cNvPr>
          <p:cNvGrpSpPr/>
          <p:nvPr/>
        </p:nvGrpSpPr>
        <p:grpSpPr>
          <a:xfrm>
            <a:off x="1483112" y="4068740"/>
            <a:ext cx="2208684" cy="1630922"/>
            <a:chOff x="1460810" y="3957230"/>
            <a:chExt cx="2208684" cy="1630922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784863EC-0210-8849-97CC-ADBFE62D32C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60810" y="3957230"/>
              <a:ext cx="731520" cy="73152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DB2F4F4E-C5B8-2C45-B4F7-B5292079143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83112" y="4856632"/>
              <a:ext cx="731520" cy="731520"/>
            </a:xfrm>
            <a:prstGeom prst="rect">
              <a:avLst/>
            </a:prstGeom>
          </p:spPr>
        </p:pic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150D3D67-0D3E-934A-A0CA-A3053A011523}"/>
                </a:ext>
              </a:extLst>
            </p:cNvPr>
            <p:cNvGrpSpPr/>
            <p:nvPr/>
          </p:nvGrpSpPr>
          <p:grpSpPr>
            <a:xfrm>
              <a:off x="2410149" y="4062157"/>
              <a:ext cx="1259345" cy="1253185"/>
              <a:chOff x="2474083" y="4191401"/>
              <a:chExt cx="1259345" cy="1253185"/>
            </a:xfrm>
          </p:grpSpPr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75159E8D-E2C1-F34A-88FF-7CEEAC73A0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474083" y="4191401"/>
                <a:ext cx="731520" cy="731520"/>
              </a:xfrm>
              <a:prstGeom prst="rect">
                <a:avLst/>
              </a:prstGeom>
            </p:spPr>
          </p:pic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0FE8AC81-AAD7-334D-B158-919E238FAC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001908" y="4713066"/>
                <a:ext cx="731520" cy="731520"/>
              </a:xfrm>
              <a:prstGeom prst="rect">
                <a:avLst/>
              </a:prstGeom>
            </p:spPr>
          </p:pic>
        </p:grp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94470047-67FD-6E4C-BFE9-1CE589FADE6F}"/>
              </a:ext>
            </a:extLst>
          </p:cNvPr>
          <p:cNvSpPr/>
          <p:nvPr/>
        </p:nvSpPr>
        <p:spPr>
          <a:xfrm>
            <a:off x="5693255" y="3115310"/>
            <a:ext cx="3813717" cy="1906859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  <a:latin typeface="Lato" panose="020F0502020204030203" pitchFamily="34" charset="77"/>
              </a:rPr>
              <a:t>PLTL Formula Synthesizer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86F9AB77-0B54-744B-BF02-E9D46A547817}"/>
              </a:ext>
            </a:extLst>
          </p:cNvPr>
          <p:cNvGrpSpPr/>
          <p:nvPr/>
        </p:nvGrpSpPr>
        <p:grpSpPr>
          <a:xfrm>
            <a:off x="4693547" y="1275189"/>
            <a:ext cx="7224503" cy="891783"/>
            <a:chOff x="4693547" y="1275189"/>
            <a:chExt cx="7224503" cy="891783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586E7299-74CB-2042-95EE-E14B8C7ABDB0}"/>
                </a:ext>
              </a:extLst>
            </p:cNvPr>
            <p:cNvSpPr/>
            <p:nvPr/>
          </p:nvSpPr>
          <p:spPr>
            <a:xfrm>
              <a:off x="4693547" y="1377710"/>
              <a:ext cx="5288653" cy="789262"/>
            </a:xfrm>
            <a:prstGeom prst="rect">
              <a:avLst/>
            </a:prstGeom>
            <a:noFill/>
            <a:ln w="38100">
              <a:solidFill>
                <a:srgbClr val="00206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CEB126CA-050E-8149-9283-12C000B8D1F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806920" y="1409827"/>
              <a:ext cx="731520" cy="731520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DF18AC08-EC64-9946-B993-9414A1E6457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545316" y="1397701"/>
              <a:ext cx="731520" cy="731520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80A7E662-E03E-8C40-ACA8-DA060E3440F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283712" y="1394335"/>
              <a:ext cx="731520" cy="731520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4F3FE312-2E1C-4342-A633-518338F7EF2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023409" y="1409827"/>
              <a:ext cx="731520" cy="731520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BC97B948-D842-A04C-8E52-DF99268F19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867001" y="1412638"/>
              <a:ext cx="731520" cy="731520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AE6921DF-3810-4C4C-BB6D-797F519D5E1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8874138" y="1414557"/>
              <a:ext cx="731520" cy="731520"/>
            </a:xfrm>
            <a:prstGeom prst="rect">
              <a:avLst/>
            </a:prstGeom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ED6320A-5DA4-8D48-8B18-D984B929B258}"/>
                </a:ext>
              </a:extLst>
            </p:cNvPr>
            <p:cNvSpPr txBox="1"/>
            <p:nvPr/>
          </p:nvSpPr>
          <p:spPr>
            <a:xfrm>
              <a:off x="10027789" y="1275189"/>
              <a:ext cx="1890261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Lato" panose="020F0502020204030203" pitchFamily="34" charset="77"/>
                </a:rPr>
                <a:t>Atomic </a:t>
              </a:r>
              <a:br>
                <a:rPr lang="en-US" sz="2400" dirty="0">
                  <a:latin typeface="Lato" panose="020F0502020204030203" pitchFamily="34" charset="77"/>
                </a:rPr>
              </a:br>
              <a:r>
                <a:rPr lang="en-US" sz="2400" dirty="0">
                  <a:latin typeface="Lato" panose="020F0502020204030203" pitchFamily="34" charset="77"/>
                </a:rPr>
                <a:t>Propositions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A3F31C98-C51D-C348-B4EF-4AF969D7A09E}"/>
              </a:ext>
            </a:extLst>
          </p:cNvPr>
          <p:cNvGrpSpPr/>
          <p:nvPr/>
        </p:nvGrpSpPr>
        <p:grpSpPr>
          <a:xfrm>
            <a:off x="1070517" y="1538868"/>
            <a:ext cx="2968083" cy="5091864"/>
            <a:chOff x="1070517" y="1538868"/>
            <a:chExt cx="2968083" cy="5091864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E1412440-4F08-3C44-A14B-6196CAA02BB8}"/>
                </a:ext>
              </a:extLst>
            </p:cNvPr>
            <p:cNvSpPr/>
            <p:nvPr/>
          </p:nvSpPr>
          <p:spPr>
            <a:xfrm>
              <a:off x="1070517" y="1538868"/>
              <a:ext cx="2968083" cy="4527395"/>
            </a:xfrm>
            <a:prstGeom prst="rect">
              <a:avLst/>
            </a:prstGeom>
            <a:noFill/>
            <a:ln w="38100">
              <a:solidFill>
                <a:srgbClr val="00206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754EC99D-F29D-C246-B78C-BC29FD06EF47}"/>
                </a:ext>
              </a:extLst>
            </p:cNvPr>
            <p:cNvSpPr txBox="1"/>
            <p:nvPr/>
          </p:nvSpPr>
          <p:spPr>
            <a:xfrm>
              <a:off x="1070517" y="6169067"/>
              <a:ext cx="290015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Lato" panose="020F0502020204030203" pitchFamily="34" charset="77"/>
                </a:rPr>
                <a:t>Training/Sample Set</a:t>
              </a:r>
            </a:p>
          </p:txBody>
        </p:sp>
      </p:grpSp>
      <p:sp>
        <p:nvSpPr>
          <p:cNvPr id="42" name="Down Arrow 41">
            <a:extLst>
              <a:ext uri="{FF2B5EF4-FFF2-40B4-BE49-F238E27FC236}">
                <a16:creationId xmlns:a16="http://schemas.microsoft.com/office/drawing/2014/main" id="{2E92F317-3BE9-EA4F-8F86-03ED5C8503C7}"/>
              </a:ext>
            </a:extLst>
          </p:cNvPr>
          <p:cNvSpPr/>
          <p:nvPr/>
        </p:nvSpPr>
        <p:spPr>
          <a:xfrm>
            <a:off x="7389169" y="2235606"/>
            <a:ext cx="407576" cy="879703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Down Arrow 42">
            <a:extLst>
              <a:ext uri="{FF2B5EF4-FFF2-40B4-BE49-F238E27FC236}">
                <a16:creationId xmlns:a16="http://schemas.microsoft.com/office/drawing/2014/main" id="{7254E019-3F79-9F47-8D95-FE59F33D1789}"/>
              </a:ext>
            </a:extLst>
          </p:cNvPr>
          <p:cNvSpPr/>
          <p:nvPr/>
        </p:nvSpPr>
        <p:spPr>
          <a:xfrm rot="16200000">
            <a:off x="4705817" y="3285088"/>
            <a:ext cx="407576" cy="1567301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Left Brace 45">
            <a:extLst>
              <a:ext uri="{FF2B5EF4-FFF2-40B4-BE49-F238E27FC236}">
                <a16:creationId xmlns:a16="http://schemas.microsoft.com/office/drawing/2014/main" id="{67CB8F97-4F50-D343-B7B3-AFE1BAAC7D85}"/>
              </a:ext>
            </a:extLst>
          </p:cNvPr>
          <p:cNvSpPr/>
          <p:nvPr/>
        </p:nvSpPr>
        <p:spPr>
          <a:xfrm>
            <a:off x="415570" y="2235606"/>
            <a:ext cx="890051" cy="2938560"/>
          </a:xfrm>
          <a:prstGeom prst="leftBrace">
            <a:avLst/>
          </a:prstGeom>
          <a:ln w="571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EA70441-0B51-8940-9992-EE7B746CA2A1}"/>
              </a:ext>
            </a:extLst>
          </p:cNvPr>
          <p:cNvSpPr txBox="1"/>
          <p:nvPr/>
        </p:nvSpPr>
        <p:spPr>
          <a:xfrm rot="16200000">
            <a:off x="-375683" y="3506602"/>
            <a:ext cx="12442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Lato" panose="020F0502020204030203" pitchFamily="34" charset="77"/>
              </a:rPr>
              <a:t>Disjoint</a:t>
            </a:r>
          </a:p>
        </p:txBody>
      </p:sp>
      <p:sp>
        <p:nvSpPr>
          <p:cNvPr id="48" name="Down Arrow 47">
            <a:extLst>
              <a:ext uri="{FF2B5EF4-FFF2-40B4-BE49-F238E27FC236}">
                <a16:creationId xmlns:a16="http://schemas.microsoft.com/office/drawing/2014/main" id="{280B95A0-C19D-EA42-9086-CD818FF7DAE1}"/>
              </a:ext>
            </a:extLst>
          </p:cNvPr>
          <p:cNvSpPr/>
          <p:nvPr/>
        </p:nvSpPr>
        <p:spPr>
          <a:xfrm rot="16200000">
            <a:off x="9824001" y="3560151"/>
            <a:ext cx="407576" cy="1017176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CB008320-20E7-7946-9838-B6E5339BB37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259266" y="1701251"/>
            <a:ext cx="548674" cy="548674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3C60EF46-AEBB-3A4D-9CE1-C988DFF77CA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259266" y="3944635"/>
            <a:ext cx="548640" cy="548640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2DD5A3A1-D67C-5C40-B489-92754A932FF9}"/>
              </a:ext>
            </a:extLst>
          </p:cNvPr>
          <p:cNvSpPr txBox="1"/>
          <p:nvPr/>
        </p:nvSpPr>
        <p:spPr>
          <a:xfrm>
            <a:off x="10696993" y="3669453"/>
            <a:ext cx="5437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sz="4000" b="1" dirty="0" err="1"/>
              <a:t>φ</a:t>
            </a:r>
            <a:endParaRPr lang="en-US" sz="4000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C0A47B9-4456-D34D-A53A-6D3DA5303AA4}"/>
              </a:ext>
            </a:extLst>
          </p:cNvPr>
          <p:cNvSpPr txBox="1"/>
          <p:nvPr/>
        </p:nvSpPr>
        <p:spPr>
          <a:xfrm>
            <a:off x="10312272" y="4359560"/>
            <a:ext cx="131318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Lato" panose="020F0502020204030203" pitchFamily="34" charset="77"/>
              </a:rPr>
              <a:t>PLTL </a:t>
            </a:r>
            <a:br>
              <a:rPr lang="en-US" sz="2400" dirty="0">
                <a:latin typeface="Lato" panose="020F0502020204030203" pitchFamily="34" charset="77"/>
              </a:rPr>
            </a:br>
            <a:r>
              <a:rPr lang="en-US" sz="2400" dirty="0">
                <a:latin typeface="Lato" panose="020F0502020204030203" pitchFamily="34" charset="77"/>
              </a:rPr>
              <a:t>Formula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2200E5D1-77AF-1A43-A723-30F64B12E91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425406" y="2079176"/>
            <a:ext cx="548640" cy="548640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8C01F3DF-EA15-C24E-B6BE-91CF3CDAFFE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420147" y="2972214"/>
            <a:ext cx="548640" cy="548640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7962AEE1-0F2A-2346-ACFC-08EC0444034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623734" y="2500201"/>
            <a:ext cx="548640" cy="548640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03452A7F-B9C6-2C41-876D-3E109723EB1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523440" y="4312383"/>
            <a:ext cx="548640" cy="548640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1487E58B-7572-B341-90E1-9B2C19F251F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552250" y="5181497"/>
            <a:ext cx="548640" cy="548640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0B9FF538-968E-5248-AB76-B61DBC38CE4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718970" y="4525940"/>
            <a:ext cx="548640" cy="548640"/>
          </a:xfrm>
          <a:prstGeom prst="rect">
            <a:avLst/>
          </a:prstGeom>
        </p:spPr>
      </p:pic>
      <p:sp>
        <p:nvSpPr>
          <p:cNvPr id="63" name="Rounded Rectangle 62">
            <a:extLst>
              <a:ext uri="{FF2B5EF4-FFF2-40B4-BE49-F238E27FC236}">
                <a16:creationId xmlns:a16="http://schemas.microsoft.com/office/drawing/2014/main" id="{7B1BC414-21A0-5745-85D0-0F58DB1DDB16}"/>
              </a:ext>
            </a:extLst>
          </p:cNvPr>
          <p:cNvSpPr/>
          <p:nvPr/>
        </p:nvSpPr>
        <p:spPr>
          <a:xfrm>
            <a:off x="568712" y="2819705"/>
            <a:ext cx="11056740" cy="1454801"/>
          </a:xfrm>
          <a:prstGeom prst="round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Lato" panose="020F0502020204030203" pitchFamily="34" charset="77"/>
              </a:rPr>
              <a:t>PLTL formula synthesis problem is a special case of the </a:t>
            </a:r>
            <a:r>
              <a:rPr lang="en-US" sz="3200" i="1" dirty="0">
                <a:solidFill>
                  <a:schemeClr val="tx1"/>
                </a:solidFill>
                <a:latin typeface="Lato" panose="020F0502020204030203" pitchFamily="34" charset="77"/>
              </a:rPr>
              <a:t>language learning from the informant</a:t>
            </a:r>
            <a:r>
              <a:rPr lang="en-US" sz="3200" dirty="0">
                <a:solidFill>
                  <a:schemeClr val="tx1"/>
                </a:solidFill>
                <a:latin typeface="Lato" panose="020F0502020204030203" pitchFamily="34" charset="77"/>
              </a:rPr>
              <a:t> problem.</a:t>
            </a:r>
          </a:p>
        </p:txBody>
      </p:sp>
    </p:spTree>
    <p:extLst>
      <p:ext uri="{BB962C8B-B14F-4D97-AF65-F5344CB8AC3E}">
        <p14:creationId xmlns:p14="http://schemas.microsoft.com/office/powerpoint/2010/main" val="3423734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indefinite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05"/>
                                      </p:to>
                                    </p:set>
                                    <p:animEffect filter="image" prLst="opacity: 0.05">
                                      <p:cBhvr rctx="IE">
                                        <p:cTn id="81" dur="indefinite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indefinite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05"/>
                                      </p:to>
                                    </p:set>
                                    <p:animEffect filter="image" prLst="opacity: 0.05">
                                      <p:cBhvr rctx="IE">
                                        <p:cTn id="84" dur="indefinite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indefinite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05"/>
                                      </p:to>
                                    </p:set>
                                    <p:animEffect filter="image" prLst="opacity: 0.05">
                                      <p:cBhvr rctx="IE">
                                        <p:cTn id="87" dur="indefinite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indefinite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05"/>
                                      </p:to>
                                    </p:set>
                                    <p:animEffect filter="image" prLst="opacity: 0.05">
                                      <p:cBhvr rctx="IE">
                                        <p:cTn id="90" dur="indefinite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indefinite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05"/>
                                      </p:to>
                                    </p:set>
                                    <p:animEffect filter="image" prLst="opacity: 0.05">
                                      <p:cBhvr rctx="IE">
                                        <p:cTn id="93" dur="indefinite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indefinite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05"/>
                                      </p:to>
                                    </p:set>
                                    <p:animEffect filter="image" prLst="opacity: 0.05">
                                      <p:cBhvr rctx="IE">
                                        <p:cTn id="96" dur="indefinite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indefinite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05"/>
                                      </p:to>
                                    </p:set>
                                    <p:animEffect filter="image" prLst="opacity: 0.05">
                                      <p:cBhvr rctx="IE">
                                        <p:cTn id="99" dur="indefinite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indefinite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05"/>
                                      </p:to>
                                    </p:set>
                                    <p:animEffect filter="image" prLst="opacity: 0.05">
                                      <p:cBhvr rctx="IE">
                                        <p:cTn id="102" dur="indefinite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indefinite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05"/>
                                      </p:to>
                                    </p:set>
                                    <p:animEffect filter="image" prLst="opacity: 0.05">
                                      <p:cBhvr rctx="IE">
                                        <p:cTn id="105" dur="indefinite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indefinite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05"/>
                                      </p:to>
                                    </p:set>
                                    <p:animEffect filter="image" prLst="opacity: 0.05">
                                      <p:cBhvr rctx="IE">
                                        <p:cTn id="108" dur="indefinite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indefinite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05"/>
                                      </p:to>
                                    </p:set>
                                    <p:animEffect filter="image" prLst="opacity: 0.05">
                                      <p:cBhvr rctx="IE">
                                        <p:cTn id="111" dur="indefinite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indefinite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05"/>
                                      </p:to>
                                    </p:set>
                                    <p:animEffect filter="image" prLst="opacity: 0.05">
                                      <p:cBhvr rctx="IE">
                                        <p:cTn id="114" dur="indefinite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indefinite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05"/>
                                      </p:to>
                                    </p:set>
                                    <p:animEffect filter="image" prLst="opacity: 0.05">
                                      <p:cBhvr rctx="IE">
                                        <p:cTn id="117" dur="indefinite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indefinite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05"/>
                                      </p:to>
                                    </p:set>
                                    <p:animEffect filter="image" prLst="opacity: 0.05">
                                      <p:cBhvr rctx="IE">
                                        <p:cTn id="120" dur="indefinite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indefinite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05"/>
                                      </p:to>
                                    </p:set>
                                    <p:animEffect filter="image" prLst="opacity: 0.05">
                                      <p:cBhvr rctx="IE">
                                        <p:cTn id="123" dur="indefinite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indefinite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05"/>
                                      </p:to>
                                    </p:set>
                                    <p:animEffect filter="image" prLst="opacity: 0.05">
                                      <p:cBhvr rctx="IE">
                                        <p:cTn id="126" dur="indefinite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indefinite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05"/>
                                      </p:to>
                                    </p:set>
                                    <p:animEffect filter="image" prLst="opacity: 0.05">
                                      <p:cBhvr rctx="IE">
                                        <p:cTn id="129" dur="indefinite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indefinite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05"/>
                                      </p:to>
                                    </p:set>
                                    <p:animEffect filter="image" prLst="opacity: 0.05">
                                      <p:cBhvr rctx="IE">
                                        <p:cTn id="132" dur="indefinite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indefinite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05"/>
                                      </p:to>
                                    </p:set>
                                    <p:animEffect filter="image" prLst="opacity: 0.05">
                                      <p:cBhvr rctx="IE">
                                        <p:cTn id="135" dur="indefinite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indefinite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05"/>
                                      </p:to>
                                    </p:set>
                                    <p:animEffect filter="image" prLst="opacity: 0.05">
                                      <p:cBhvr rctx="IE">
                                        <p:cTn id="138" dur="indefinite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indefinite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05"/>
                                      </p:to>
                                    </p:set>
                                    <p:animEffect filter="image" prLst="opacity: 0.05">
                                      <p:cBhvr rctx="IE">
                                        <p:cTn id="141" dur="indefinite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indefinite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05"/>
                                      </p:to>
                                    </p:set>
                                    <p:animEffect filter="image" prLst="opacity: 0.05">
                                      <p:cBhvr rctx="IE">
                                        <p:cTn id="144" dur="indefinite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4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6" grpId="1" animBg="1"/>
      <p:bldP spid="23" grpId="0" animBg="1"/>
      <p:bldP spid="23" grpId="1" animBg="1"/>
      <p:bldP spid="22" grpId="0" animBg="1"/>
      <p:bldP spid="42" grpId="0" animBg="1"/>
      <p:bldP spid="42" grpId="1" animBg="1"/>
      <p:bldP spid="43" grpId="0" animBg="1"/>
      <p:bldP spid="43" grpId="1" animBg="1"/>
      <p:bldP spid="46" grpId="0" animBg="1"/>
      <p:bldP spid="46" grpId="1" animBg="1"/>
      <p:bldP spid="47" grpId="0"/>
      <p:bldP spid="47" grpId="1"/>
      <p:bldP spid="48" grpId="0" animBg="1"/>
      <p:bldP spid="48" grpId="1" animBg="1"/>
      <p:bldP spid="53" grpId="0"/>
      <p:bldP spid="53" grpId="1"/>
      <p:bldP spid="54" grpId="0"/>
      <p:bldP spid="54" grpId="1"/>
      <p:bldP spid="63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Box 43">
            <a:extLst>
              <a:ext uri="{FF2B5EF4-FFF2-40B4-BE49-F238E27FC236}">
                <a16:creationId xmlns:a16="http://schemas.microsoft.com/office/drawing/2014/main" id="{1CB465B7-65FB-7047-A465-3CC53BAEBD7F}"/>
              </a:ext>
            </a:extLst>
          </p:cNvPr>
          <p:cNvSpPr txBox="1"/>
          <p:nvPr/>
        </p:nvSpPr>
        <p:spPr>
          <a:xfrm>
            <a:off x="310178" y="2914972"/>
            <a:ext cx="338746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 Condensed Light" panose="02000000000000000000" pitchFamily="2" charset="0"/>
                <a:cs typeface="Arial" panose="020B0604020202020204" pitchFamily="34" charset="0"/>
              </a:rPr>
              <a:t>When not equivalent</a:t>
            </a:r>
            <a:r>
              <a:rPr lang="en-US" sz="2400" dirty="0">
                <a:latin typeface="Arial" panose="020B0604020202020204" pitchFamily="34" charset="0"/>
                <a:ea typeface="Roboto Condensed Light" panose="02000000000000000000" pitchFamily="2" charset="0"/>
                <a:cs typeface="Arial" panose="020B0604020202020204" pitchFamily="34" charset="0"/>
              </a:rPr>
              <a:t>, </a:t>
            </a:r>
          </a:p>
          <a:p>
            <a:r>
              <a:rPr lang="en-US" sz="2400" dirty="0">
                <a:latin typeface="Arial" panose="020B0604020202020204" pitchFamily="34" charset="0"/>
                <a:ea typeface="Roboto Condensed Light" panose="02000000000000000000" pitchFamily="2" charset="0"/>
                <a:cs typeface="Arial" panose="020B0604020202020204" pitchFamily="34" charset="0"/>
              </a:rPr>
              <a:t>measure precision and </a:t>
            </a:r>
          </a:p>
          <a:p>
            <a:r>
              <a:rPr lang="en-US" sz="2400" dirty="0">
                <a:latin typeface="Arial" panose="020B0604020202020204" pitchFamily="34" charset="0"/>
                <a:ea typeface="Roboto Condensed Light" panose="02000000000000000000" pitchFamily="2" charset="0"/>
                <a:cs typeface="Arial" panose="020B0604020202020204" pitchFamily="34" charset="0"/>
              </a:rPr>
              <a:t>recall with respect to </a:t>
            </a:r>
          </a:p>
          <a:p>
            <a:r>
              <a:rPr lang="en-US" sz="2400" dirty="0">
                <a:latin typeface="Arial" panose="020B0604020202020204" pitchFamily="34" charset="0"/>
                <a:ea typeface="Roboto Condensed Light" panose="02000000000000000000" pitchFamily="2" charset="0"/>
                <a:cs typeface="Arial" panose="020B0604020202020204" pitchFamily="34" charset="0"/>
              </a:rPr>
              <a:t>test set.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FCBC24-0A78-A247-B65F-581EB7885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 1: Formulas from literature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DA79DD-1893-8345-8BC7-1783A4AB8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DEB57-696D-E546-A04D-6C162C241B32}" type="slidenum">
              <a:rPr lang="en-US" smtClean="0"/>
              <a:t>20</a:t>
            </a:fld>
            <a:endParaRPr lang="en-US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4A4CB6B-3A1D-8947-92EA-A0FC41E3D55C}"/>
              </a:ext>
            </a:extLst>
          </p:cNvPr>
          <p:cNvGrpSpPr/>
          <p:nvPr/>
        </p:nvGrpSpPr>
        <p:grpSpPr>
          <a:xfrm>
            <a:off x="89214" y="1233488"/>
            <a:ext cx="5630028" cy="914400"/>
            <a:chOff x="78065" y="1385307"/>
            <a:chExt cx="5630028" cy="914400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B127A1F7-B790-6743-9616-49889A8F304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8065" y="1385307"/>
              <a:ext cx="914400" cy="914400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7D05867-3396-BB4A-9C31-6FF7F2C9C5E1}"/>
                </a:ext>
              </a:extLst>
            </p:cNvPr>
            <p:cNvSpPr txBox="1"/>
            <p:nvPr/>
          </p:nvSpPr>
          <p:spPr>
            <a:xfrm>
              <a:off x="893955" y="1540910"/>
              <a:ext cx="4814138" cy="584775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Lato" panose="020F0502020204030203" pitchFamily="34" charset="77"/>
                </a:rPr>
                <a:t>How effective is SYSLITE?</a:t>
              </a: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11C83D9D-0B4C-2A45-B05F-89DA3435A0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5132" y="1233488"/>
            <a:ext cx="914400" cy="9144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AD57BD01-F279-7548-B0F6-EA6866A74B09}"/>
              </a:ext>
            </a:extLst>
          </p:cNvPr>
          <p:cNvSpPr txBox="1"/>
          <p:nvPr/>
        </p:nvSpPr>
        <p:spPr>
          <a:xfrm>
            <a:off x="7540083" y="1450645"/>
            <a:ext cx="43935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ea typeface="Roboto Condensed Light" panose="02000000000000000000" pitchFamily="2" charset="0"/>
                <a:cs typeface="Arial" panose="020B0604020202020204" pitchFamily="34" charset="0"/>
              </a:rPr>
              <a:t>8 PLTL formulas from literature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FFC0EF0-AD60-7549-B9BE-8E70EBA740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2469" y="2667235"/>
            <a:ext cx="1623495" cy="1523529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D78E3C17-1002-1742-90FE-65EAD2B6F8B1}"/>
              </a:ext>
            </a:extLst>
          </p:cNvPr>
          <p:cNvSpPr/>
          <p:nvPr/>
        </p:nvSpPr>
        <p:spPr>
          <a:xfrm>
            <a:off x="7517784" y="2885538"/>
            <a:ext cx="2520175" cy="107609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/>
              <a:t>SYSLITE</a:t>
            </a:r>
          </a:p>
        </p:txBody>
      </p:sp>
      <p:sp>
        <p:nvSpPr>
          <p:cNvPr id="29" name="Down Arrow 28">
            <a:extLst>
              <a:ext uri="{FF2B5EF4-FFF2-40B4-BE49-F238E27FC236}">
                <a16:creationId xmlns:a16="http://schemas.microsoft.com/office/drawing/2014/main" id="{56DA8BA0-9C06-EA4E-B611-FF69486D8E1C}"/>
              </a:ext>
            </a:extLst>
          </p:cNvPr>
          <p:cNvSpPr/>
          <p:nvPr/>
        </p:nvSpPr>
        <p:spPr>
          <a:xfrm rot="16200000">
            <a:off x="6672721" y="2398979"/>
            <a:ext cx="358843" cy="1332317"/>
          </a:xfrm>
          <a:prstGeom prst="down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Down Arrow 29">
            <a:extLst>
              <a:ext uri="{FF2B5EF4-FFF2-40B4-BE49-F238E27FC236}">
                <a16:creationId xmlns:a16="http://schemas.microsoft.com/office/drawing/2014/main" id="{CD160E23-0DBE-8D4E-927B-6DDA4A1AB890}"/>
              </a:ext>
            </a:extLst>
          </p:cNvPr>
          <p:cNvSpPr/>
          <p:nvPr/>
        </p:nvSpPr>
        <p:spPr>
          <a:xfrm rot="16200000">
            <a:off x="6672720" y="3148004"/>
            <a:ext cx="358843" cy="1332315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Google Shape;512;p25">
            <a:extLst>
              <a:ext uri="{FF2B5EF4-FFF2-40B4-BE49-F238E27FC236}">
                <a16:creationId xmlns:a16="http://schemas.microsoft.com/office/drawing/2014/main" id="{DC3E353B-0BD3-2F4B-8A7B-E9A783F3B08A}"/>
              </a:ext>
            </a:extLst>
          </p:cNvPr>
          <p:cNvSpPr/>
          <p:nvPr/>
        </p:nvSpPr>
        <p:spPr>
          <a:xfrm>
            <a:off x="10896600" y="3065137"/>
            <a:ext cx="714959" cy="680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 err="1"/>
              <a:t>φ</a:t>
            </a:r>
            <a:endParaRPr sz="3600" b="1" dirty="0"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7FAB88E-CBCF-6443-B9A4-91A8718AF333}"/>
              </a:ext>
            </a:extLst>
          </p:cNvPr>
          <p:cNvSpPr txBox="1"/>
          <p:nvPr/>
        </p:nvSpPr>
        <p:spPr>
          <a:xfrm>
            <a:off x="10283731" y="2175257"/>
            <a:ext cx="17860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5 </a:t>
            </a:r>
          </a:p>
          <a:p>
            <a:pPr algn="ctr"/>
            <a:r>
              <a:rPr lang="en-US" sz="2800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candidates</a:t>
            </a:r>
          </a:p>
        </p:txBody>
      </p:sp>
      <p:sp>
        <p:nvSpPr>
          <p:cNvPr id="36" name="Down Arrow 35">
            <a:extLst>
              <a:ext uri="{FF2B5EF4-FFF2-40B4-BE49-F238E27FC236}">
                <a16:creationId xmlns:a16="http://schemas.microsoft.com/office/drawing/2014/main" id="{7DAB87D1-8DD1-384F-999F-BA6CE14FE68F}"/>
              </a:ext>
            </a:extLst>
          </p:cNvPr>
          <p:cNvSpPr/>
          <p:nvPr/>
        </p:nvSpPr>
        <p:spPr>
          <a:xfrm rot="16200000">
            <a:off x="10266223" y="3027189"/>
            <a:ext cx="358843" cy="831286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90B6851-CB60-D547-B2BF-59DD2107BA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6501" y="3595870"/>
            <a:ext cx="731520" cy="73152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38914437-0D15-874A-8446-59B43873757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1638151" y="2725549"/>
            <a:ext cx="731520" cy="731520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A702805E-7D2B-1140-A15F-04F50B023F06}"/>
              </a:ext>
            </a:extLst>
          </p:cNvPr>
          <p:cNvSpPr txBox="1"/>
          <p:nvPr/>
        </p:nvSpPr>
        <p:spPr>
          <a:xfrm>
            <a:off x="3400221" y="4208753"/>
            <a:ext cx="35391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ea typeface="Roboto Condensed Light" panose="02000000000000000000" pitchFamily="2" charset="0"/>
                <a:cs typeface="Arial" panose="020B0604020202020204" pitchFamily="34" charset="0"/>
              </a:rPr>
              <a:t>Each seed PLTL formula</a:t>
            </a:r>
          </a:p>
          <a:p>
            <a:r>
              <a:rPr lang="en-US" sz="2400" dirty="0">
                <a:latin typeface="Arial" panose="020B0604020202020204" pitchFamily="34" charset="0"/>
                <a:ea typeface="Roboto Condensed Light" panose="02000000000000000000" pitchFamily="2" charset="0"/>
                <a:cs typeface="Arial" panose="020B0604020202020204" pitchFamily="34" charset="0"/>
              </a:rPr>
              <a:t>used as an oracle</a:t>
            </a:r>
          </a:p>
        </p:txBody>
      </p:sp>
      <p:cxnSp>
        <p:nvCxnSpPr>
          <p:cNvPr id="26" name="Elbow Connector 25">
            <a:extLst>
              <a:ext uri="{FF2B5EF4-FFF2-40B4-BE49-F238E27FC236}">
                <a16:creationId xmlns:a16="http://schemas.microsoft.com/office/drawing/2014/main" id="{CAB3F998-7A5E-ED4A-A491-B6EB631DA780}"/>
              </a:ext>
            </a:extLst>
          </p:cNvPr>
          <p:cNvCxnSpPr>
            <a:stCxn id="41" idx="2"/>
            <a:endCxn id="34" idx="2"/>
          </p:cNvCxnSpPr>
          <p:nvPr/>
        </p:nvCxnSpPr>
        <p:spPr>
          <a:xfrm rot="5400000" flipH="1" flipV="1">
            <a:off x="7565054" y="1350724"/>
            <a:ext cx="1293780" cy="6084272"/>
          </a:xfrm>
          <a:prstGeom prst="bentConnector3">
            <a:avLst>
              <a:gd name="adj1" fmla="val -17669"/>
            </a:avLst>
          </a:prstGeom>
          <a:ln w="57150">
            <a:solidFill>
              <a:schemeClr val="tx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24D7DCF8-145A-E84F-A671-EDBD182BD5DB}"/>
              </a:ext>
            </a:extLst>
          </p:cNvPr>
          <p:cNvSpPr txBox="1"/>
          <p:nvPr/>
        </p:nvSpPr>
        <p:spPr>
          <a:xfrm>
            <a:off x="6660698" y="4785830"/>
            <a:ext cx="30476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ea typeface="Roboto Condensed Light" panose="02000000000000000000" pitchFamily="2" charset="0"/>
                <a:cs typeface="Arial" panose="020B0604020202020204" pitchFamily="34" charset="0"/>
              </a:rPr>
              <a:t>Logically equivalent?</a:t>
            </a:r>
          </a:p>
        </p:txBody>
      </p:sp>
    </p:spTree>
    <p:extLst>
      <p:ext uri="{BB962C8B-B14F-4D97-AF65-F5344CB8AC3E}">
        <p14:creationId xmlns:p14="http://schemas.microsoft.com/office/powerpoint/2010/main" val="383489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294 -0.00162 L 0.40078 -0.12709 " pathEditMode="relative" rAng="0" ptsTypes="AA">
                                      <p:cBhvr>
                                        <p:cTn id="42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385" y="-627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008 -0.00092 L 0.39453 0.10579 " pathEditMode="relative" rAng="0" ptsTypes="AA">
                                      <p:cBhvr>
                                        <p:cTn id="51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216" y="53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25" grpId="0"/>
      <p:bldP spid="15" grpId="0" animBg="1"/>
      <p:bldP spid="29" grpId="0" animBg="1"/>
      <p:bldP spid="30" grpId="0" animBg="1"/>
      <p:bldP spid="34" grpId="0"/>
      <p:bldP spid="35" grpId="0"/>
      <p:bldP spid="36" grpId="0" animBg="1"/>
      <p:bldP spid="41" grpId="0"/>
      <p:bldP spid="4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CBC24-0A78-A247-B65F-581EB7885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 1: Results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DA79DD-1893-8345-8BC7-1783A4AB8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DEB57-696D-E546-A04D-6C162C241B32}" type="slidenum">
              <a:rPr lang="en-US" smtClean="0"/>
              <a:t>21</a:t>
            </a:fld>
            <a:endParaRPr lang="en-US" dirty="0"/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A42FF3A7-F106-D14B-BA9D-9525531F3C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6233166"/>
              </p:ext>
            </p:extLst>
          </p:nvPr>
        </p:nvGraphicFramePr>
        <p:xfrm>
          <a:off x="838200" y="1792046"/>
          <a:ext cx="10402230" cy="249936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3467410">
                  <a:extLst>
                    <a:ext uri="{9D8B030D-6E8A-4147-A177-3AD203B41FA5}">
                      <a16:colId xmlns:a16="http://schemas.microsoft.com/office/drawing/2014/main" val="3509180605"/>
                    </a:ext>
                  </a:extLst>
                </a:gridCol>
                <a:gridCol w="3467410">
                  <a:extLst>
                    <a:ext uri="{9D8B030D-6E8A-4147-A177-3AD203B41FA5}">
                      <a16:colId xmlns:a16="http://schemas.microsoft.com/office/drawing/2014/main" val="2385935195"/>
                    </a:ext>
                  </a:extLst>
                </a:gridCol>
                <a:gridCol w="3467410">
                  <a:extLst>
                    <a:ext uri="{9D8B030D-6E8A-4147-A177-3AD203B41FA5}">
                      <a16:colId xmlns:a16="http://schemas.microsoft.com/office/drawing/2014/main" val="23141844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  <a:latin typeface="Lato" panose="020F0502020204030203" pitchFamily="34" charset="7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  <a:latin typeface="Lato" panose="020F0502020204030203" pitchFamily="34" charset="77"/>
                        </a:rPr>
                        <a:t>SYSLITE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  <a:latin typeface="Lato" panose="020F0502020204030203" pitchFamily="34" charset="77"/>
                        </a:rPr>
                        <a:t>Baseline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80588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  <a:latin typeface="Lato" panose="020F0502020204030203" pitchFamily="34" charset="77"/>
                        </a:rPr>
                        <a:t>Failed seed formula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  <a:latin typeface="Lato" panose="020F0502020204030203" pitchFamily="34" charset="77"/>
                        </a:rPr>
                        <a:t>1 out of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  <a:latin typeface="Lato" panose="020F0502020204030203" pitchFamily="34" charset="77"/>
                        </a:rPr>
                        <a:t>4 out of 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05538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  <a:latin typeface="Lato" panose="020F0502020204030203" pitchFamily="34" charset="77"/>
                        </a:rPr>
                        <a:t>Equivalent instance generation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31/40 (76%)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11/40 (27%)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6680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  <a:latin typeface="Lato" panose="020F0502020204030203" pitchFamily="34" charset="77"/>
                        </a:rPr>
                        <a:t>Precision and 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  <a:latin typeface="Lato" panose="020F0502020204030203" pitchFamily="34" charset="77"/>
                        </a:rPr>
                        <a:t>100%, 100%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  <a:latin typeface="Lato" panose="020F0502020204030203" pitchFamily="34" charset="77"/>
                        </a:rPr>
                        <a:t>91.7%, 90%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523848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D54BC53A-A561-3140-9CDC-BC8EEAD2BD32}"/>
              </a:ext>
            </a:extLst>
          </p:cNvPr>
          <p:cNvSpPr txBox="1"/>
          <p:nvPr/>
        </p:nvSpPr>
        <p:spPr>
          <a:xfrm>
            <a:off x="272130" y="5099053"/>
            <a:ext cx="11466601" cy="52322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Could failure to generate equivalent formula </a:t>
            </a:r>
            <a:r>
              <a:rPr lang="en-US" sz="2800">
                <a:latin typeface="Arial" panose="020B0604020202020204" pitchFamily="34" charset="0"/>
                <a:cs typeface="Arial" panose="020B0604020202020204" pitchFamily="34" charset="0"/>
              </a:rPr>
              <a:t>be attributed 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to timed-out?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4095369-B234-FA49-AB77-B888A93D69BF}"/>
              </a:ext>
            </a:extLst>
          </p:cNvPr>
          <p:cNvSpPr/>
          <p:nvPr/>
        </p:nvSpPr>
        <p:spPr>
          <a:xfrm>
            <a:off x="4304371" y="2308302"/>
            <a:ext cx="6936059" cy="490654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B5D5D2E-0AA3-9F40-ADB8-56DB93ED12C3}"/>
              </a:ext>
            </a:extLst>
          </p:cNvPr>
          <p:cNvSpPr/>
          <p:nvPr/>
        </p:nvSpPr>
        <p:spPr>
          <a:xfrm>
            <a:off x="4304370" y="2843990"/>
            <a:ext cx="6936059" cy="911641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AD15634-1EB6-C24C-97A8-646A77B650BB}"/>
              </a:ext>
            </a:extLst>
          </p:cNvPr>
          <p:cNvSpPr/>
          <p:nvPr/>
        </p:nvSpPr>
        <p:spPr>
          <a:xfrm>
            <a:off x="4304369" y="3808186"/>
            <a:ext cx="6936059" cy="490654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297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32" grpId="0" animBg="1"/>
      <p:bldP spid="3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CBC24-0A78-A247-B65F-581EB7885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 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DA79DD-1893-8345-8BC7-1783A4AB8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DEB57-696D-E546-A04D-6C162C241B32}" type="slidenum">
              <a:rPr lang="en-US" smtClean="0"/>
              <a:t>22</a:t>
            </a:fld>
            <a:endParaRPr lang="en-US" dirty="0"/>
          </a:p>
        </p:txBody>
      </p:sp>
      <p:pic>
        <p:nvPicPr>
          <p:cNvPr id="42" name="Google Shape;606;p29">
            <a:extLst>
              <a:ext uri="{FF2B5EF4-FFF2-40B4-BE49-F238E27FC236}">
                <a16:creationId xmlns:a16="http://schemas.microsoft.com/office/drawing/2014/main" id="{1CE259B4-C2E3-4F45-93AB-EE87577F7111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584231" y="1879572"/>
            <a:ext cx="4778298" cy="395251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607;p29">
            <a:extLst>
              <a:ext uri="{FF2B5EF4-FFF2-40B4-BE49-F238E27FC236}">
                <a16:creationId xmlns:a16="http://schemas.microsoft.com/office/drawing/2014/main" id="{3E50FFC0-E69B-C647-9E3F-511828D2CA8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84231" y="904712"/>
            <a:ext cx="5551660" cy="727168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D639FDB-3D65-F942-AB46-233D83524EAD}"/>
              </a:ext>
            </a:extLst>
          </p:cNvPr>
          <p:cNvSpPr txBox="1"/>
          <p:nvPr/>
        </p:nvSpPr>
        <p:spPr>
          <a:xfrm>
            <a:off x="9237043" y="3024832"/>
            <a:ext cx="1928327" cy="83099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latin typeface="Arial" panose="020B0604020202020204" pitchFamily="34" charset="0"/>
                <a:ea typeface="Roboto Condensed Light" panose="02000000000000000000" pitchFamily="2" charset="0"/>
                <a:cs typeface="Arial" panose="020B0604020202020204" pitchFamily="34" charset="0"/>
              </a:rPr>
              <a:t>60x</a:t>
            </a:r>
            <a:r>
              <a:rPr lang="en-US" sz="2400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over the baseline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D74F2D-2A28-C84F-893B-6FA7C6681634}"/>
              </a:ext>
            </a:extLst>
          </p:cNvPr>
          <p:cNvSpPr txBox="1"/>
          <p:nvPr/>
        </p:nvSpPr>
        <p:spPr>
          <a:xfrm>
            <a:off x="11165378" y="2002190"/>
            <a:ext cx="9792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Timeout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8AF14B7-3539-C54B-9D5D-1FC82BCC2B2A}"/>
              </a:ext>
            </a:extLst>
          </p:cNvPr>
          <p:cNvCxnSpPr/>
          <p:nvPr/>
        </p:nvCxnSpPr>
        <p:spPr>
          <a:xfrm>
            <a:off x="8973380" y="2877015"/>
            <a:ext cx="0" cy="1416205"/>
          </a:xfrm>
          <a:prstGeom prst="line">
            <a:avLst/>
          </a:prstGeom>
          <a:ln w="57150">
            <a:solidFill>
              <a:schemeClr val="tx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BC52881C-1C99-154C-B529-E1F5954128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6338828"/>
              </p:ext>
            </p:extLst>
          </p:nvPr>
        </p:nvGraphicFramePr>
        <p:xfrm>
          <a:off x="212179" y="2748389"/>
          <a:ext cx="6108390" cy="11074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036130">
                  <a:extLst>
                    <a:ext uri="{9D8B030D-6E8A-4147-A177-3AD203B41FA5}">
                      <a16:colId xmlns:a16="http://schemas.microsoft.com/office/drawing/2014/main" val="4179991421"/>
                    </a:ext>
                  </a:extLst>
                </a:gridCol>
                <a:gridCol w="2036130">
                  <a:extLst>
                    <a:ext uri="{9D8B030D-6E8A-4147-A177-3AD203B41FA5}">
                      <a16:colId xmlns:a16="http://schemas.microsoft.com/office/drawing/2014/main" val="702372887"/>
                    </a:ext>
                  </a:extLst>
                </a:gridCol>
                <a:gridCol w="2036130">
                  <a:extLst>
                    <a:ext uri="{9D8B030D-6E8A-4147-A177-3AD203B41FA5}">
                      <a16:colId xmlns:a16="http://schemas.microsoft.com/office/drawing/2014/main" val="45918309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Lato" panose="020F0502020204030203" pitchFamily="34" charset="77"/>
                        </a:rPr>
                        <a:t>Timeout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Lato" panose="020F0502020204030203" pitchFamily="34" charset="77"/>
                        </a:rPr>
                        <a:t>SYSLITE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Lato" panose="020F0502020204030203" pitchFamily="34" charset="77"/>
                        </a:rPr>
                        <a:t>Baseline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09531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Lato" panose="020F0502020204030203" pitchFamily="34" charset="77"/>
                        </a:rPr>
                        <a:t>Instances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  <a:latin typeface="Lato" panose="020F0502020204030203" pitchFamily="34" charset="77"/>
                        </a:rPr>
                        <a:t>3</a:t>
                      </a:r>
                      <a:r>
                        <a:rPr lang="en-US" dirty="0">
                          <a:solidFill>
                            <a:schemeClr val="tx1"/>
                          </a:solidFill>
                          <a:latin typeface="Lato" panose="020F0502020204030203" pitchFamily="34" charset="77"/>
                        </a:rPr>
                        <a:t> out of 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  <a:latin typeface="Lato" panose="020F0502020204030203" pitchFamily="34" charset="77"/>
                        </a:rPr>
                        <a:t>22</a:t>
                      </a:r>
                      <a:r>
                        <a:rPr lang="en-US" dirty="0">
                          <a:solidFill>
                            <a:schemeClr val="tx1"/>
                          </a:solidFill>
                          <a:latin typeface="Lato" panose="020F0502020204030203" pitchFamily="34" charset="77"/>
                        </a:rPr>
                        <a:t> out of 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82456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Lato" panose="020F0502020204030203" pitchFamily="34" charset="77"/>
                        </a:rPr>
                        <a:t>Seed formulas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  <a:latin typeface="Lato" panose="020F0502020204030203" pitchFamily="34" charset="77"/>
                        </a:rPr>
                        <a:t>1</a:t>
                      </a:r>
                      <a:r>
                        <a:rPr lang="en-US" dirty="0">
                          <a:solidFill>
                            <a:schemeClr val="tx1"/>
                          </a:solidFill>
                          <a:latin typeface="Lato" panose="020F0502020204030203" pitchFamily="34" charset="77"/>
                        </a:rPr>
                        <a:t> out of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  <a:latin typeface="Lato" panose="020F0502020204030203" pitchFamily="34" charset="77"/>
                        </a:rPr>
                        <a:t>8</a:t>
                      </a:r>
                      <a:r>
                        <a:rPr lang="en-US" dirty="0">
                          <a:solidFill>
                            <a:schemeClr val="tx1"/>
                          </a:solidFill>
                          <a:latin typeface="Lato" panose="020F0502020204030203" pitchFamily="34" charset="77"/>
                        </a:rPr>
                        <a:t> out of 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16767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18273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CBC24-0A78-A247-B65F-581EB7885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 2: Cellular Network Attacks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DA79DD-1893-8345-8BC7-1783A4AB8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DEB57-696D-E546-A04D-6C162C241B32}" type="slidenum">
              <a:rPr lang="en-US" smtClean="0"/>
              <a:t>23</a:t>
            </a:fld>
            <a:endParaRPr lang="en-US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A405EE88-A559-5E4C-9518-AFBFF1D26B89}"/>
              </a:ext>
            </a:extLst>
          </p:cNvPr>
          <p:cNvGrpSpPr/>
          <p:nvPr/>
        </p:nvGrpSpPr>
        <p:grpSpPr>
          <a:xfrm>
            <a:off x="141457" y="1356027"/>
            <a:ext cx="5733579" cy="914400"/>
            <a:chOff x="6380356" y="1233488"/>
            <a:chExt cx="5733579" cy="914400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E7671B8A-FAC3-C542-AC60-2875BDC9AF4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80356" y="1233488"/>
              <a:ext cx="914400" cy="914400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C99F692-9B4A-7D4D-9250-14AD0CE582B9}"/>
                </a:ext>
              </a:extLst>
            </p:cNvPr>
            <p:cNvSpPr txBox="1"/>
            <p:nvPr/>
          </p:nvSpPr>
          <p:spPr>
            <a:xfrm>
              <a:off x="7437655" y="1398300"/>
              <a:ext cx="4676280" cy="584775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Lato" panose="020F0502020204030203" pitchFamily="34" charset="77"/>
                </a:rPr>
                <a:t>How scalable is SYSLITE?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695074DA-B2D2-0141-BF62-246011729FC6}"/>
              </a:ext>
            </a:extLst>
          </p:cNvPr>
          <p:cNvGrpSpPr/>
          <p:nvPr/>
        </p:nvGrpSpPr>
        <p:grpSpPr>
          <a:xfrm>
            <a:off x="6114579" y="1356026"/>
            <a:ext cx="5657099" cy="914400"/>
            <a:chOff x="6114579" y="1356026"/>
            <a:chExt cx="5657099" cy="9144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5CAAB6C-3C5D-8446-93A0-98CD2C6A7F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14579" y="1356026"/>
              <a:ext cx="914400" cy="914400"/>
            </a:xfrm>
            <a:prstGeom prst="rect">
              <a:avLst/>
            </a:prstGeom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C61B0E81-EEA9-1D46-AA87-790319138B8F}"/>
                </a:ext>
              </a:extLst>
            </p:cNvPr>
            <p:cNvSpPr txBox="1"/>
            <p:nvPr/>
          </p:nvSpPr>
          <p:spPr>
            <a:xfrm>
              <a:off x="7268522" y="1580868"/>
              <a:ext cx="450315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latin typeface="Arial" panose="020B0604020202020204" pitchFamily="34" charset="0"/>
                  <a:ea typeface="Roboto Condensed Light" panose="02000000000000000000" pitchFamily="2" charset="0"/>
                  <a:cs typeface="Arial" panose="020B0604020202020204" pitchFamily="34" charset="0"/>
                </a:rPr>
                <a:t>10</a:t>
              </a:r>
              <a:r>
                <a:rPr lang="en-US" sz="2800" dirty="0">
                  <a:latin typeface="Arial" panose="020B0604020202020204" pitchFamily="34" charset="0"/>
                  <a:ea typeface="Roboto Condensed Light" panose="02000000000000000000" pitchFamily="2" charset="0"/>
                  <a:cs typeface="Arial" panose="020B0604020202020204" pitchFamily="34" charset="0"/>
                </a:rPr>
                <a:t> Cellular network attacks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24CCCA1B-20C2-CA44-9B58-DB732F96DC41}"/>
              </a:ext>
            </a:extLst>
          </p:cNvPr>
          <p:cNvSpPr txBox="1"/>
          <p:nvPr/>
        </p:nvSpPr>
        <p:spPr>
          <a:xfrm>
            <a:off x="598657" y="3164530"/>
            <a:ext cx="113079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Benign trace of length 100 collected from </a:t>
            </a:r>
            <a:r>
              <a:rPr lang="en-US" sz="2800" dirty="0" err="1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MobileInsight</a:t>
            </a:r>
            <a:r>
              <a:rPr lang="en-US" sz="2800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crowd-sourced platform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FEFDCA0-8866-A747-A095-EF8F0882B852}"/>
              </a:ext>
            </a:extLst>
          </p:cNvPr>
          <p:cNvSpPr txBox="1"/>
          <p:nvPr/>
        </p:nvSpPr>
        <p:spPr>
          <a:xfrm>
            <a:off x="598657" y="4221196"/>
            <a:ext cx="109616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Attack trace of length 100 collected from our cellular testbed built using SDRs</a:t>
            </a:r>
          </a:p>
        </p:txBody>
      </p:sp>
    </p:spTree>
    <p:extLst>
      <p:ext uri="{BB962C8B-B14F-4D97-AF65-F5344CB8AC3E}">
        <p14:creationId xmlns:p14="http://schemas.microsoft.com/office/powerpoint/2010/main" val="1143493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3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CBC24-0A78-A247-B65F-581EB7885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 2: Results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DA79DD-1893-8345-8BC7-1783A4AB8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DEB57-696D-E546-A04D-6C162C241B32}" type="slidenum">
              <a:rPr lang="en-US" smtClean="0"/>
              <a:t>24</a:t>
            </a:fld>
            <a:endParaRPr lang="en-US" dirty="0"/>
          </a:p>
        </p:txBody>
      </p:sp>
      <p:pic>
        <p:nvPicPr>
          <p:cNvPr id="12" name="Google Shape;669;p32">
            <a:extLst>
              <a:ext uri="{FF2B5EF4-FFF2-40B4-BE49-F238E27FC236}">
                <a16:creationId xmlns:a16="http://schemas.microsoft.com/office/drawing/2014/main" id="{1316989B-2688-6042-856E-9C7FDB6E70A1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69045" y="2479702"/>
            <a:ext cx="5022955" cy="38800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670;p32">
            <a:extLst>
              <a:ext uri="{FF2B5EF4-FFF2-40B4-BE49-F238E27FC236}">
                <a16:creationId xmlns:a16="http://schemas.microsoft.com/office/drawing/2014/main" id="{0CAE0E09-C4C1-D246-A690-A322F4C72C2D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24884" y="1414372"/>
            <a:ext cx="5019644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947279E-A578-504A-8444-D0F72458308A}"/>
              </a:ext>
            </a:extLst>
          </p:cNvPr>
          <p:cNvSpPr txBox="1"/>
          <p:nvPr/>
        </p:nvSpPr>
        <p:spPr>
          <a:xfrm>
            <a:off x="325409" y="4913807"/>
            <a:ext cx="6231508" cy="46166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" sz="2400" b="1" dirty="0">
                <a:latin typeface="Roboto Condensed Light" panose="02000000000000000000" pitchFamily="2" charset="0"/>
                <a:ea typeface="Roboto Condensed Light" panose="02000000000000000000" pitchFamily="2" charset="0"/>
                <a:cs typeface="Lato"/>
                <a:sym typeface="Lato"/>
              </a:rPr>
              <a:t>SYSLITE timed-out for a fewer number of instances</a:t>
            </a:r>
            <a:endParaRPr lang="en-US" sz="2400" b="1" dirty="0"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5883141-5ADA-D94B-A490-6BBB079FD84A}"/>
              </a:ext>
            </a:extLst>
          </p:cNvPr>
          <p:cNvSpPr txBox="1"/>
          <p:nvPr/>
        </p:nvSpPr>
        <p:spPr>
          <a:xfrm>
            <a:off x="9774044" y="3821964"/>
            <a:ext cx="2168906" cy="83099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latin typeface="Arial" panose="020B0604020202020204" pitchFamily="34" charset="0"/>
                <a:ea typeface="Roboto Condensed Light" panose="02000000000000000000" pitchFamily="2" charset="0"/>
                <a:cs typeface="Arial" panose="020B0604020202020204" pitchFamily="34" charset="0"/>
              </a:rPr>
              <a:t>28x</a:t>
            </a:r>
            <a:r>
              <a:rPr lang="en-US" sz="2400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over the baseline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91C24EB-BBB4-EC4E-A7ED-ED1BD9C59A5C}"/>
              </a:ext>
            </a:extLst>
          </p:cNvPr>
          <p:cNvCxnSpPr>
            <a:cxnSpLocks/>
          </p:cNvCxnSpPr>
          <p:nvPr/>
        </p:nvCxnSpPr>
        <p:spPr>
          <a:xfrm>
            <a:off x="9641743" y="3746810"/>
            <a:ext cx="0" cy="981307"/>
          </a:xfrm>
          <a:prstGeom prst="line">
            <a:avLst/>
          </a:prstGeom>
          <a:ln w="57150">
            <a:solidFill>
              <a:schemeClr val="tx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1" name="Table 9">
            <a:extLst>
              <a:ext uri="{FF2B5EF4-FFF2-40B4-BE49-F238E27FC236}">
                <a16:creationId xmlns:a16="http://schemas.microsoft.com/office/drawing/2014/main" id="{D21B5E5D-5352-9541-A5E4-7CF3AD4466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6869687"/>
              </p:ext>
            </p:extLst>
          </p:nvPr>
        </p:nvGraphicFramePr>
        <p:xfrm>
          <a:off x="325409" y="2779436"/>
          <a:ext cx="6108390" cy="137668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036130">
                  <a:extLst>
                    <a:ext uri="{9D8B030D-6E8A-4147-A177-3AD203B41FA5}">
                      <a16:colId xmlns:a16="http://schemas.microsoft.com/office/drawing/2014/main" val="4179991421"/>
                    </a:ext>
                  </a:extLst>
                </a:gridCol>
                <a:gridCol w="2036130">
                  <a:extLst>
                    <a:ext uri="{9D8B030D-6E8A-4147-A177-3AD203B41FA5}">
                      <a16:colId xmlns:a16="http://schemas.microsoft.com/office/drawing/2014/main" val="702372887"/>
                    </a:ext>
                  </a:extLst>
                </a:gridCol>
                <a:gridCol w="2036130">
                  <a:extLst>
                    <a:ext uri="{9D8B030D-6E8A-4147-A177-3AD203B41FA5}">
                      <a16:colId xmlns:a16="http://schemas.microsoft.com/office/drawing/2014/main" val="45918309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  <a:latin typeface="Lato" panose="020F0502020204030203" pitchFamily="34" charset="7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Lato" panose="020F0502020204030203" pitchFamily="34" charset="77"/>
                        </a:rPr>
                        <a:t>SYSLITE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Lato" panose="020F0502020204030203" pitchFamily="34" charset="77"/>
                        </a:rPr>
                        <a:t>Baseline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09531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Lato" panose="020F0502020204030203" pitchFamily="34" charset="77"/>
                        </a:rPr>
                        <a:t>Attack signatures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  <a:latin typeface="Lato" panose="020F0502020204030203" pitchFamily="34" charset="77"/>
                        </a:rPr>
                        <a:t>10</a:t>
                      </a:r>
                      <a:r>
                        <a:rPr lang="en-US" dirty="0">
                          <a:solidFill>
                            <a:schemeClr val="tx1"/>
                          </a:solidFill>
                          <a:latin typeface="Lato" panose="020F0502020204030203" pitchFamily="34" charset="77"/>
                        </a:rPr>
                        <a:t> out of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  <a:latin typeface="Lato" panose="020F0502020204030203" pitchFamily="34" charset="77"/>
                        </a:rPr>
                        <a:t>9</a:t>
                      </a:r>
                      <a:r>
                        <a:rPr lang="en-US" dirty="0">
                          <a:solidFill>
                            <a:schemeClr val="tx1"/>
                          </a:solidFill>
                          <a:latin typeface="Lato" panose="020F0502020204030203" pitchFamily="34" charset="77"/>
                        </a:rPr>
                        <a:t> out of 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82456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Lato" panose="020F0502020204030203" pitchFamily="34" charset="77"/>
                        </a:rPr>
                        <a:t>Precision and 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  <a:latin typeface="Lato" panose="020F0502020204030203" pitchFamily="34" charset="77"/>
                        </a:rPr>
                        <a:t>100%, 100%</a:t>
                      </a:r>
                      <a:endParaRPr lang="en-US" dirty="0">
                        <a:solidFill>
                          <a:schemeClr val="tx1"/>
                        </a:solidFill>
                        <a:latin typeface="Lato" panose="020F0502020204030203" pitchFamily="34" charset="7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  <a:latin typeface="Lato" panose="020F0502020204030203" pitchFamily="34" charset="77"/>
                        </a:rPr>
                        <a:t>100%, 100%</a:t>
                      </a:r>
                      <a:endParaRPr lang="en-US" dirty="0">
                        <a:solidFill>
                          <a:schemeClr val="tx1"/>
                        </a:solidFill>
                        <a:latin typeface="Lato" panose="020F0502020204030203" pitchFamily="34" charset="7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1676718"/>
                  </a:ext>
                </a:extLst>
              </a:tr>
            </a:tbl>
          </a:graphicData>
        </a:graphic>
      </p:graphicFrame>
      <p:sp>
        <p:nvSpPr>
          <p:cNvPr id="22" name="Rectangle 21">
            <a:extLst>
              <a:ext uri="{FF2B5EF4-FFF2-40B4-BE49-F238E27FC236}">
                <a16:creationId xmlns:a16="http://schemas.microsoft.com/office/drawing/2014/main" id="{064FE6F4-FF42-2F42-AA89-21C2648ED487}"/>
              </a:ext>
            </a:extLst>
          </p:cNvPr>
          <p:cNvSpPr/>
          <p:nvPr/>
        </p:nvSpPr>
        <p:spPr>
          <a:xfrm>
            <a:off x="2326546" y="3125078"/>
            <a:ext cx="4107254" cy="376393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5112C15-84B5-B440-8FCC-9B0BE624DB9D}"/>
              </a:ext>
            </a:extLst>
          </p:cNvPr>
          <p:cNvSpPr/>
          <p:nvPr/>
        </p:nvSpPr>
        <p:spPr>
          <a:xfrm>
            <a:off x="2326546" y="3540602"/>
            <a:ext cx="4107254" cy="615514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364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22" grpId="0" animBg="1"/>
      <p:bldP spid="2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DA79DD-1893-8345-8BC7-1783A4AB8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DEB57-696D-E546-A04D-6C162C241B32}" type="slidenum">
              <a:rPr lang="en-US" smtClean="0"/>
              <a:t>25</a:t>
            </a:fld>
            <a:endParaRPr lang="en-US" dirty="0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7FEAAD18-6594-DC47-B593-F3DDE0AB4709}"/>
              </a:ext>
            </a:extLst>
          </p:cNvPr>
          <p:cNvSpPr/>
          <p:nvPr/>
        </p:nvSpPr>
        <p:spPr>
          <a:xfrm>
            <a:off x="3130704" y="825194"/>
            <a:ext cx="6265128" cy="925548"/>
          </a:xfrm>
          <a:prstGeom prst="roundRect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Lato" panose="020F0502020204030203" pitchFamily="34" charset="77"/>
                <a:cs typeface="Lao MN" pitchFamily="2" charset="0"/>
              </a:rPr>
              <a:t>Motivation and Contributions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D4B5EE4A-EB86-BC43-8239-E762A0B388B5}"/>
              </a:ext>
            </a:extLst>
          </p:cNvPr>
          <p:cNvSpPr/>
          <p:nvPr/>
        </p:nvSpPr>
        <p:spPr>
          <a:xfrm>
            <a:off x="3130704" y="1903145"/>
            <a:ext cx="6265128" cy="925548"/>
          </a:xfrm>
          <a:prstGeom prst="roundRect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Lato" panose="020F0502020204030203" pitchFamily="34" charset="77"/>
                <a:cs typeface="Lao MN" pitchFamily="2" charset="0"/>
              </a:rPr>
              <a:t>Background &amp; Related work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9AFD44B-56EE-854A-9C7E-F69873725AAE}"/>
              </a:ext>
            </a:extLst>
          </p:cNvPr>
          <p:cNvSpPr/>
          <p:nvPr/>
        </p:nvSpPr>
        <p:spPr>
          <a:xfrm>
            <a:off x="3130704" y="2981096"/>
            <a:ext cx="6265128" cy="925548"/>
          </a:xfrm>
          <a:prstGeom prst="roundRect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Lato" panose="020F0502020204030203" pitchFamily="34" charset="77"/>
                <a:cs typeface="Lao MN" pitchFamily="2" charset="0"/>
              </a:rPr>
              <a:t>SYSLITE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CBCCFE1F-C8AC-F743-987D-7994819693F7}"/>
              </a:ext>
            </a:extLst>
          </p:cNvPr>
          <p:cNvSpPr/>
          <p:nvPr/>
        </p:nvSpPr>
        <p:spPr>
          <a:xfrm>
            <a:off x="3154865" y="4059047"/>
            <a:ext cx="6265128" cy="925548"/>
          </a:xfrm>
          <a:prstGeom prst="roundRect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Lato" panose="020F0502020204030203" pitchFamily="34" charset="77"/>
                <a:cs typeface="Lao MN" pitchFamily="2" charset="0"/>
              </a:rPr>
              <a:t>Evaluation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9DF68561-735B-8341-BD4C-6B2212F927C4}"/>
              </a:ext>
            </a:extLst>
          </p:cNvPr>
          <p:cNvSpPr/>
          <p:nvPr/>
        </p:nvSpPr>
        <p:spPr>
          <a:xfrm>
            <a:off x="3130704" y="5136998"/>
            <a:ext cx="6265128" cy="925548"/>
          </a:xfrm>
          <a:prstGeom prst="roundRect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Lato" panose="020F0502020204030203" pitchFamily="34" charset="77"/>
                <a:cs typeface="Lao MN" pitchFamily="2" charset="0"/>
              </a:rPr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2271035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30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0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30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animBg="1"/>
      <p:bldP spid="9" grpId="0" animBg="1"/>
      <p:bldP spid="10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CBC24-0A78-A247-B65F-581EB7885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DA79DD-1893-8345-8BC7-1783A4AB8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DEB57-696D-E546-A04D-6C162C241B32}" type="slidenum">
              <a:rPr lang="en-US" smtClean="0"/>
              <a:t>26</a:t>
            </a:fld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B3078D6-AF91-D840-954F-BE16DD2ECE86}"/>
              </a:ext>
            </a:extLst>
          </p:cNvPr>
          <p:cNvSpPr/>
          <p:nvPr/>
        </p:nvSpPr>
        <p:spPr>
          <a:xfrm>
            <a:off x="947854" y="1503907"/>
            <a:ext cx="9357723" cy="119100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Lato" panose="020F0502020204030203" pitchFamily="34" charset="77"/>
              </a:rPr>
              <a:t>Explored </a:t>
            </a:r>
            <a:r>
              <a:rPr lang="en-US" sz="2800" b="1" dirty="0">
                <a:solidFill>
                  <a:srgbClr val="C00000"/>
                </a:solidFill>
                <a:latin typeface="Lato" panose="020F0502020204030203" pitchFamily="34" charset="77"/>
              </a:rPr>
              <a:t>several solutions</a:t>
            </a:r>
            <a:r>
              <a:rPr lang="en-US" sz="2800" dirty="0">
                <a:solidFill>
                  <a:schemeClr val="tx1"/>
                </a:solidFill>
                <a:latin typeface="Lato" panose="020F0502020204030203" pitchFamily="34" charset="77"/>
              </a:rPr>
              <a:t> for PLTL formula synthesis from </a:t>
            </a:r>
            <a:r>
              <a:rPr lang="en-US" sz="2800" b="1" dirty="0">
                <a:solidFill>
                  <a:srgbClr val="C00000"/>
                </a:solidFill>
                <a:latin typeface="Lato" panose="020F0502020204030203" pitchFamily="34" charset="77"/>
              </a:rPr>
              <a:t>finite traces</a:t>
            </a:r>
            <a:r>
              <a:rPr lang="en-US" sz="2800" dirty="0">
                <a:solidFill>
                  <a:schemeClr val="tx1"/>
                </a:solidFill>
                <a:latin typeface="Lato" panose="020F0502020204030203" pitchFamily="34" charset="77"/>
              </a:rPr>
              <a:t> and identified </a:t>
            </a:r>
            <a:r>
              <a:rPr lang="en-US" sz="2800" b="1" dirty="0">
                <a:solidFill>
                  <a:srgbClr val="C00000"/>
                </a:solidFill>
                <a:latin typeface="Lato" panose="020F0502020204030203" pitchFamily="34" charset="77"/>
              </a:rPr>
              <a:t>bottlenecks</a:t>
            </a:r>
            <a:r>
              <a:rPr lang="en-US" sz="2800" dirty="0">
                <a:solidFill>
                  <a:schemeClr val="tx1"/>
                </a:solidFill>
                <a:latin typeface="Lato" panose="020F0502020204030203" pitchFamily="34" charset="77"/>
              </a:rPr>
              <a:t> for each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734AC19-609A-4842-9D93-D570D33D8984}"/>
              </a:ext>
            </a:extLst>
          </p:cNvPr>
          <p:cNvSpPr/>
          <p:nvPr/>
        </p:nvSpPr>
        <p:spPr>
          <a:xfrm>
            <a:off x="947854" y="2752504"/>
            <a:ext cx="9357723" cy="119100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Lato" panose="020F0502020204030203" pitchFamily="34" charset="77"/>
              </a:rPr>
              <a:t>Developed a </a:t>
            </a:r>
            <a:r>
              <a:rPr lang="en-US" sz="2800" b="1" dirty="0">
                <a:solidFill>
                  <a:srgbClr val="C00000"/>
                </a:solidFill>
                <a:latin typeface="Lato" panose="020F0502020204030203" pitchFamily="34" charset="77"/>
              </a:rPr>
              <a:t>scalable</a:t>
            </a:r>
            <a:r>
              <a:rPr lang="en-US" sz="2800" dirty="0">
                <a:solidFill>
                  <a:schemeClr val="tx1"/>
                </a:solidFill>
                <a:latin typeface="Lato" panose="020F0502020204030203" pitchFamily="34" charset="77"/>
              </a:rPr>
              <a:t> and </a:t>
            </a:r>
            <a:r>
              <a:rPr lang="en-US" sz="2800" b="1" dirty="0">
                <a:solidFill>
                  <a:srgbClr val="C00000"/>
                </a:solidFill>
                <a:latin typeface="Lato" panose="020F0502020204030203" pitchFamily="34" charset="77"/>
              </a:rPr>
              <a:t>efficient approach</a:t>
            </a:r>
            <a:r>
              <a:rPr lang="en-US" sz="2800" dirty="0">
                <a:solidFill>
                  <a:schemeClr val="tx1"/>
                </a:solidFill>
                <a:latin typeface="Lato" panose="020F0502020204030203" pitchFamily="34" charset="77"/>
              </a:rPr>
              <a:t> for PLTL formula synthesis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3B24C8E-6058-8E45-AA93-EE1947D8A68F}"/>
              </a:ext>
            </a:extLst>
          </p:cNvPr>
          <p:cNvSpPr/>
          <p:nvPr/>
        </p:nvSpPr>
        <p:spPr>
          <a:xfrm>
            <a:off x="947854" y="5249698"/>
            <a:ext cx="9357723" cy="119100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Lato" panose="020F0502020204030203" pitchFamily="34" charset="77"/>
              </a:rPr>
              <a:t>SYSLITE can synthesize the </a:t>
            </a:r>
            <a:r>
              <a:rPr lang="en-US" sz="2800" b="1" dirty="0">
                <a:solidFill>
                  <a:srgbClr val="C00000"/>
                </a:solidFill>
                <a:latin typeface="Lato" panose="020F0502020204030203" pitchFamily="34" charset="77"/>
              </a:rPr>
              <a:t>correct</a:t>
            </a:r>
            <a:r>
              <a:rPr lang="en-US" sz="2800" dirty="0">
                <a:solidFill>
                  <a:schemeClr val="tx1"/>
                </a:solidFill>
                <a:latin typeface="Lato" panose="020F0502020204030203" pitchFamily="34" charset="77"/>
              </a:rPr>
              <a:t> formula while exhibiting a </a:t>
            </a:r>
            <a:r>
              <a:rPr lang="en-US" sz="2800" b="1" dirty="0">
                <a:solidFill>
                  <a:srgbClr val="C00000"/>
                </a:solidFill>
                <a:latin typeface="Lato" panose="020F0502020204030203" pitchFamily="34" charset="77"/>
              </a:rPr>
              <a:t>28x-60x</a:t>
            </a:r>
            <a:r>
              <a:rPr lang="en-US" sz="2800" b="1" dirty="0">
                <a:solidFill>
                  <a:schemeClr val="tx1"/>
                </a:solidFill>
                <a:latin typeface="Lato" panose="020F0502020204030203" pitchFamily="34" charset="77"/>
              </a:rPr>
              <a:t> </a:t>
            </a:r>
            <a:r>
              <a:rPr lang="en-US" sz="2800" b="1" dirty="0">
                <a:solidFill>
                  <a:srgbClr val="C00000"/>
                </a:solidFill>
                <a:latin typeface="Lato" panose="020F0502020204030203" pitchFamily="34" charset="77"/>
              </a:rPr>
              <a:t>speed-up</a:t>
            </a:r>
            <a:r>
              <a:rPr lang="en-US" sz="2800" dirty="0">
                <a:solidFill>
                  <a:schemeClr val="tx1"/>
                </a:solidFill>
                <a:latin typeface="Lato" panose="020F0502020204030203" pitchFamily="34" charset="77"/>
              </a:rPr>
              <a:t> over the baseline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765342B-B8D7-A042-A760-C72203AB18E4}"/>
              </a:ext>
            </a:extLst>
          </p:cNvPr>
          <p:cNvSpPr/>
          <p:nvPr/>
        </p:nvSpPr>
        <p:spPr>
          <a:xfrm>
            <a:off x="947854" y="4001101"/>
            <a:ext cx="9357723" cy="119100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Lato" panose="020F0502020204030203" pitchFamily="34" charset="77"/>
              </a:rPr>
              <a:t>Implemented approach in a new tool, </a:t>
            </a:r>
            <a:r>
              <a:rPr lang="en-US" sz="2800" b="1" dirty="0">
                <a:solidFill>
                  <a:srgbClr val="C00000"/>
                </a:solidFill>
                <a:latin typeface="Lato" panose="020F0502020204030203" pitchFamily="34" charset="77"/>
              </a:rPr>
              <a:t>SYSLITE</a:t>
            </a:r>
          </a:p>
        </p:txBody>
      </p:sp>
    </p:spTree>
    <p:extLst>
      <p:ext uri="{BB962C8B-B14F-4D97-AF65-F5344CB8AC3E}">
        <p14:creationId xmlns:p14="http://schemas.microsoft.com/office/powerpoint/2010/main" val="23143756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498584-940A-F842-8FAD-06AAF703F6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DEB57-696D-E546-A04D-6C162C241B32}" type="slidenum">
              <a:rPr lang="en-US" smtClean="0"/>
              <a:t>27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5E5E6B-F1D5-6C44-B6F0-8DCBAD4BF25F}"/>
              </a:ext>
            </a:extLst>
          </p:cNvPr>
          <p:cNvSpPr txBox="1"/>
          <p:nvPr/>
        </p:nvSpPr>
        <p:spPr>
          <a:xfrm>
            <a:off x="1249961" y="2854713"/>
            <a:ext cx="969207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Lato" panose="020F0502020204030203" pitchFamily="34" charset="77"/>
              </a:rPr>
              <a:t>SYSLITE is open-source and is available at: </a:t>
            </a:r>
          </a:p>
          <a:p>
            <a:r>
              <a:rPr lang="en" sz="4000" u="sng" dirty="0">
                <a:latin typeface="Lato" panose="020F0502020204030203" pitchFamily="34" charset="7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https://github.com/CLC-UIowa/SySLite</a:t>
            </a:r>
            <a:r>
              <a:rPr lang="en-US" sz="4000" dirty="0">
                <a:latin typeface="Lato" panose="020F0502020204030203" pitchFamily="34" charset="77"/>
              </a:rPr>
              <a:t> </a:t>
            </a:r>
          </a:p>
          <a:p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9354388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CBC24-0A78-A247-B65F-581EB7885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 of PLTL Synthesis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DA79DD-1893-8345-8BC7-1783A4AB8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DEB57-696D-E546-A04D-6C162C241B32}" type="slidenum">
              <a:rPr lang="en-US" smtClean="0"/>
              <a:t>3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71666E0-F5CD-3248-9814-4FE0EB01792A}"/>
              </a:ext>
            </a:extLst>
          </p:cNvPr>
          <p:cNvGrpSpPr/>
          <p:nvPr/>
        </p:nvGrpSpPr>
        <p:grpSpPr>
          <a:xfrm>
            <a:off x="220879" y="2211729"/>
            <a:ext cx="2449709" cy="2937689"/>
            <a:chOff x="376992" y="1824503"/>
            <a:chExt cx="2449709" cy="2937689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1406550-1D19-634A-87F6-92E63E6818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33165" y="1824503"/>
              <a:ext cx="1737360" cy="173736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C390BE7-B58A-0840-BF82-97DB6D626813}"/>
                </a:ext>
              </a:extLst>
            </p:cNvPr>
            <p:cNvSpPr txBox="1"/>
            <p:nvPr/>
          </p:nvSpPr>
          <p:spPr>
            <a:xfrm>
              <a:off x="376992" y="3561863"/>
              <a:ext cx="2449709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Lato" panose="020F0502020204030203" pitchFamily="34" charset="77"/>
                </a:rPr>
                <a:t>Security policy </a:t>
              </a:r>
            </a:p>
            <a:p>
              <a:pPr algn="ctr"/>
              <a:r>
                <a:rPr lang="en-US" sz="2400" dirty="0">
                  <a:latin typeface="Lato" panose="020F0502020204030203" pitchFamily="34" charset="77"/>
                </a:rPr>
                <a:t>mining </a:t>
              </a:r>
            </a:p>
            <a:p>
              <a:pPr algn="ctr"/>
              <a:r>
                <a:rPr lang="en-US" sz="2400" dirty="0">
                  <a:latin typeface="Lato" panose="020F0502020204030203" pitchFamily="34" charset="77"/>
                </a:rPr>
                <a:t>from system logs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5FDD400B-1590-4B48-BD9C-9AB1F04286B6}"/>
              </a:ext>
            </a:extLst>
          </p:cNvPr>
          <p:cNvGrpSpPr/>
          <p:nvPr/>
        </p:nvGrpSpPr>
        <p:grpSpPr>
          <a:xfrm>
            <a:off x="2678101" y="2119396"/>
            <a:ext cx="2032929" cy="2988539"/>
            <a:chOff x="585383" y="1824503"/>
            <a:chExt cx="2032929" cy="2988539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B9DEF62-E63D-CF48-AC68-AAEBC4DD2B1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733165" y="1824503"/>
              <a:ext cx="1737360" cy="173736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EE6BC0E-86B6-9947-AB2B-D0A5BC5BDEE9}"/>
                </a:ext>
              </a:extLst>
            </p:cNvPr>
            <p:cNvSpPr txBox="1"/>
            <p:nvPr/>
          </p:nvSpPr>
          <p:spPr>
            <a:xfrm>
              <a:off x="585383" y="3612713"/>
              <a:ext cx="2032929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Lato" panose="020F0502020204030203" pitchFamily="34" charset="77"/>
                </a:rPr>
                <a:t>Software and </a:t>
              </a:r>
            </a:p>
            <a:p>
              <a:pPr algn="ctr"/>
              <a:r>
                <a:rPr lang="en-US" sz="2400" dirty="0">
                  <a:latin typeface="Lato" panose="020F0502020204030203" pitchFamily="34" charset="77"/>
                </a:rPr>
                <a:t>system</a:t>
              </a:r>
            </a:p>
            <a:p>
              <a:pPr algn="ctr"/>
              <a:r>
                <a:rPr lang="en-US" sz="2400" dirty="0">
                  <a:latin typeface="Lato" panose="020F0502020204030203" pitchFamily="34" charset="77"/>
                </a:rPr>
                <a:t>debugging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915B001-6893-FF45-9CB4-21AA2B9363B3}"/>
              </a:ext>
            </a:extLst>
          </p:cNvPr>
          <p:cNvGrpSpPr/>
          <p:nvPr/>
        </p:nvGrpSpPr>
        <p:grpSpPr>
          <a:xfrm>
            <a:off x="4626052" y="2066313"/>
            <a:ext cx="2478563" cy="3030470"/>
            <a:chOff x="362566" y="1824503"/>
            <a:chExt cx="2478563" cy="3030470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A49297B8-B50A-4E4A-BAD5-A6397E6AE4B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733165" y="1824503"/>
              <a:ext cx="1737360" cy="1737360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7E94DB0-23E7-564C-B1A8-2E6D06BE2C1E}"/>
                </a:ext>
              </a:extLst>
            </p:cNvPr>
            <p:cNvSpPr txBox="1"/>
            <p:nvPr/>
          </p:nvSpPr>
          <p:spPr>
            <a:xfrm>
              <a:off x="362566" y="3654644"/>
              <a:ext cx="2478563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Lato" panose="020F0502020204030203" pitchFamily="34" charset="77"/>
                </a:rPr>
                <a:t>Security/Privacy </a:t>
              </a:r>
            </a:p>
            <a:p>
              <a:pPr algn="ctr"/>
              <a:r>
                <a:rPr lang="en-US" sz="2400" dirty="0">
                  <a:latin typeface="Lato" panose="020F0502020204030203" pitchFamily="34" charset="77"/>
                </a:rPr>
                <a:t>policy </a:t>
              </a:r>
            </a:p>
            <a:p>
              <a:pPr algn="ctr"/>
              <a:r>
                <a:rPr lang="en-US" sz="2400" dirty="0">
                  <a:latin typeface="Lato" panose="020F0502020204030203" pitchFamily="34" charset="77"/>
                </a:rPr>
                <a:t>authoring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24B5025-4C8E-A040-AD9E-B5F862C90920}"/>
              </a:ext>
            </a:extLst>
          </p:cNvPr>
          <p:cNvGrpSpPr/>
          <p:nvPr/>
        </p:nvGrpSpPr>
        <p:grpSpPr>
          <a:xfrm>
            <a:off x="7062421" y="2077462"/>
            <a:ext cx="2473754" cy="3030470"/>
            <a:chOff x="364975" y="1824503"/>
            <a:chExt cx="2473754" cy="303047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96EE84A2-308B-C940-AD16-6059164F820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733165" y="1824503"/>
              <a:ext cx="1737360" cy="1737360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6CB8FF1-DF90-2C43-9E0A-5242A436AD9F}"/>
                </a:ext>
              </a:extLst>
            </p:cNvPr>
            <p:cNvSpPr txBox="1"/>
            <p:nvPr/>
          </p:nvSpPr>
          <p:spPr>
            <a:xfrm>
              <a:off x="364975" y="3654644"/>
              <a:ext cx="2473754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Lato" panose="020F0502020204030203" pitchFamily="34" charset="77"/>
                </a:rPr>
                <a:t>Attack signature </a:t>
              </a:r>
            </a:p>
            <a:p>
              <a:pPr algn="ctr"/>
              <a:r>
                <a:rPr lang="en-US" sz="2400" dirty="0">
                  <a:latin typeface="Lato" panose="020F0502020204030203" pitchFamily="34" charset="77"/>
                </a:rPr>
                <a:t>and root-cause</a:t>
              </a:r>
            </a:p>
            <a:p>
              <a:pPr algn="ctr"/>
              <a:r>
                <a:rPr lang="en-US" sz="2400" dirty="0">
                  <a:latin typeface="Lato" panose="020F0502020204030203" pitchFamily="34" charset="77"/>
                </a:rPr>
                <a:t>generation </a:t>
              </a:r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266E16D1-17F3-3E47-9A11-D9DDD6292E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82200" y="2341393"/>
            <a:ext cx="1209498" cy="1209498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C3AEE017-D339-1446-BFEB-64DC65000017}"/>
              </a:ext>
            </a:extLst>
          </p:cNvPr>
          <p:cNvSpPr/>
          <p:nvPr/>
        </p:nvSpPr>
        <p:spPr>
          <a:xfrm>
            <a:off x="7062421" y="2077461"/>
            <a:ext cx="2393585" cy="3094809"/>
          </a:xfrm>
          <a:prstGeom prst="rect">
            <a:avLst/>
          </a:prstGeom>
          <a:noFill/>
          <a:ln w="76200">
            <a:solidFill>
              <a:srgbClr val="0070C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764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CBC24-0A78-A247-B65F-581EB7885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Target application: Attacks on 4G LTE Protocol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DA79DD-1893-8345-8BC7-1783A4AB8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DEB57-696D-E546-A04D-6C162C241B32}" type="slidenum">
              <a:rPr lang="en-US" smtClean="0"/>
              <a:t>4</a:t>
            </a:fld>
            <a:endParaRPr lang="en-US" dirty="0"/>
          </a:p>
        </p:txBody>
      </p:sp>
      <p:pic>
        <p:nvPicPr>
          <p:cNvPr id="34" name="Google Shape;169;p17">
            <a:extLst>
              <a:ext uri="{FF2B5EF4-FFF2-40B4-BE49-F238E27FC236}">
                <a16:creationId xmlns:a16="http://schemas.microsoft.com/office/drawing/2014/main" id="{FF5DA2C0-57F0-D743-ACB0-0C12CD275E9F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067374" y="4123338"/>
            <a:ext cx="1481328" cy="148132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" name="Group 48">
            <a:extLst>
              <a:ext uri="{FF2B5EF4-FFF2-40B4-BE49-F238E27FC236}">
                <a16:creationId xmlns:a16="http://schemas.microsoft.com/office/drawing/2014/main" id="{657CAF00-AE1B-C449-913F-69C171919D56}"/>
              </a:ext>
            </a:extLst>
          </p:cNvPr>
          <p:cNvGrpSpPr/>
          <p:nvPr/>
        </p:nvGrpSpPr>
        <p:grpSpPr>
          <a:xfrm>
            <a:off x="561481" y="1836117"/>
            <a:ext cx="2187621" cy="2075688"/>
            <a:chOff x="2409281" y="1811223"/>
            <a:chExt cx="2187621" cy="2075688"/>
          </a:xfrm>
        </p:grpSpPr>
        <p:pic>
          <p:nvPicPr>
            <p:cNvPr id="26" name="Google Shape;161;p17">
              <a:extLst>
                <a:ext uri="{FF2B5EF4-FFF2-40B4-BE49-F238E27FC236}">
                  <a16:creationId xmlns:a16="http://schemas.microsoft.com/office/drawing/2014/main" id="{299B9717-4BA5-C746-8A26-1A1874E0F117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705135" y="2021218"/>
              <a:ext cx="1481328" cy="148132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" name="Google Shape;162;p17">
              <a:extLst>
                <a:ext uri="{FF2B5EF4-FFF2-40B4-BE49-F238E27FC236}">
                  <a16:creationId xmlns:a16="http://schemas.microsoft.com/office/drawing/2014/main" id="{567E3B4C-910A-2040-AF37-DB7DDF688F08}"/>
                </a:ext>
              </a:extLst>
            </p:cNvPr>
            <p:cNvSpPr txBox="1"/>
            <p:nvPr/>
          </p:nvSpPr>
          <p:spPr>
            <a:xfrm>
              <a:off x="2591643" y="3447919"/>
              <a:ext cx="2005259" cy="3800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latin typeface="Lato"/>
                  <a:ea typeface="Lato"/>
                  <a:cs typeface="Lato"/>
                  <a:sym typeface="Lato"/>
                </a:rPr>
                <a:t>Denial of service</a:t>
              </a:r>
              <a:endParaRPr dirty="0"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5" name="Google Shape;170;p17">
              <a:extLst>
                <a:ext uri="{FF2B5EF4-FFF2-40B4-BE49-F238E27FC236}">
                  <a16:creationId xmlns:a16="http://schemas.microsoft.com/office/drawing/2014/main" id="{74D26FD5-43E2-AC49-BF81-5CEFFB29B494}"/>
                </a:ext>
              </a:extLst>
            </p:cNvPr>
            <p:cNvSpPr/>
            <p:nvPr/>
          </p:nvSpPr>
          <p:spPr>
            <a:xfrm>
              <a:off x="2409281" y="1811223"/>
              <a:ext cx="2073036" cy="2075688"/>
            </a:xfrm>
            <a:prstGeom prst="roundRect">
              <a:avLst>
                <a:gd name="adj" fmla="val 16667"/>
              </a:avLst>
            </a:prstGeom>
            <a:noFill/>
            <a:ln w="28575" cap="flat" cmpd="sng">
              <a:solidFill>
                <a:srgbClr val="98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82FEDE0D-79FA-504F-ABC3-ECD5B9EC0D01}"/>
              </a:ext>
            </a:extLst>
          </p:cNvPr>
          <p:cNvGrpSpPr/>
          <p:nvPr/>
        </p:nvGrpSpPr>
        <p:grpSpPr>
          <a:xfrm>
            <a:off x="602384" y="4266694"/>
            <a:ext cx="2167229" cy="2075688"/>
            <a:chOff x="2455431" y="3269350"/>
            <a:chExt cx="2167229" cy="2075688"/>
          </a:xfrm>
        </p:grpSpPr>
        <p:pic>
          <p:nvPicPr>
            <p:cNvPr id="28" name="Google Shape;163;p17">
              <a:extLst>
                <a:ext uri="{FF2B5EF4-FFF2-40B4-BE49-F238E27FC236}">
                  <a16:creationId xmlns:a16="http://schemas.microsoft.com/office/drawing/2014/main" id="{C3B956D1-912F-8648-8DD7-211478D8A6F6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858855" y="3329535"/>
              <a:ext cx="1481328" cy="148132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" name="Google Shape;164;p17">
              <a:extLst>
                <a:ext uri="{FF2B5EF4-FFF2-40B4-BE49-F238E27FC236}">
                  <a16:creationId xmlns:a16="http://schemas.microsoft.com/office/drawing/2014/main" id="{A68BE49C-F5E8-DC48-8632-45C0E4AFA19D}"/>
                </a:ext>
              </a:extLst>
            </p:cNvPr>
            <p:cNvSpPr txBox="1"/>
            <p:nvPr/>
          </p:nvSpPr>
          <p:spPr>
            <a:xfrm>
              <a:off x="2713034" y="4916067"/>
              <a:ext cx="1909626" cy="3800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latin typeface="Lato"/>
                  <a:ea typeface="Lato"/>
                  <a:cs typeface="Lato"/>
                  <a:sym typeface="Lato"/>
                </a:rPr>
                <a:t>Eavesdropping</a:t>
              </a:r>
              <a:endParaRPr dirty="0"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6" name="Google Shape;171;p17">
              <a:extLst>
                <a:ext uri="{FF2B5EF4-FFF2-40B4-BE49-F238E27FC236}">
                  <a16:creationId xmlns:a16="http://schemas.microsoft.com/office/drawing/2014/main" id="{3AE84D0D-26E1-AC43-838B-18E223B1B653}"/>
                </a:ext>
              </a:extLst>
            </p:cNvPr>
            <p:cNvSpPr/>
            <p:nvPr/>
          </p:nvSpPr>
          <p:spPr>
            <a:xfrm>
              <a:off x="2455431" y="3269350"/>
              <a:ext cx="2075688" cy="2075688"/>
            </a:xfrm>
            <a:prstGeom prst="roundRect">
              <a:avLst>
                <a:gd name="adj" fmla="val 16667"/>
              </a:avLst>
            </a:prstGeom>
            <a:noFill/>
            <a:ln w="28575" cap="flat" cmpd="sng">
              <a:solidFill>
                <a:srgbClr val="98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A6AC6C44-992E-524A-B276-CF655BD5FB7B}"/>
              </a:ext>
            </a:extLst>
          </p:cNvPr>
          <p:cNvGrpSpPr/>
          <p:nvPr/>
        </p:nvGrpSpPr>
        <p:grpSpPr>
          <a:xfrm>
            <a:off x="8610600" y="1863827"/>
            <a:ext cx="2075688" cy="2107228"/>
            <a:chOff x="7158731" y="1802200"/>
            <a:chExt cx="2075688" cy="2107228"/>
          </a:xfrm>
        </p:grpSpPr>
        <p:pic>
          <p:nvPicPr>
            <p:cNvPr id="30" name="Google Shape;165;p17">
              <a:extLst>
                <a:ext uri="{FF2B5EF4-FFF2-40B4-BE49-F238E27FC236}">
                  <a16:creationId xmlns:a16="http://schemas.microsoft.com/office/drawing/2014/main" id="{6A629D0B-4FEF-744F-AD0F-414D56B7D017}"/>
                </a:ext>
              </a:extLst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409555" y="1928137"/>
              <a:ext cx="1481328" cy="148132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" name="Google Shape;167;p17">
              <a:extLst>
                <a:ext uri="{FF2B5EF4-FFF2-40B4-BE49-F238E27FC236}">
                  <a16:creationId xmlns:a16="http://schemas.microsoft.com/office/drawing/2014/main" id="{DD330027-79DA-6546-80CC-C8D7737B07BB}"/>
                </a:ext>
              </a:extLst>
            </p:cNvPr>
            <p:cNvSpPr txBox="1"/>
            <p:nvPr/>
          </p:nvSpPr>
          <p:spPr>
            <a:xfrm>
              <a:off x="7738875" y="3437487"/>
              <a:ext cx="1259240" cy="4719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latin typeface="Lato"/>
                  <a:ea typeface="Lato"/>
                  <a:cs typeface="Lato"/>
                  <a:sym typeface="Lato"/>
                </a:rPr>
                <a:t>Privacy</a:t>
              </a:r>
              <a:endParaRPr dirty="0"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7" name="Google Shape;172;p17">
              <a:extLst>
                <a:ext uri="{FF2B5EF4-FFF2-40B4-BE49-F238E27FC236}">
                  <a16:creationId xmlns:a16="http://schemas.microsoft.com/office/drawing/2014/main" id="{7A3E83C3-77AD-4749-B505-C43D632C1222}"/>
                </a:ext>
              </a:extLst>
            </p:cNvPr>
            <p:cNvSpPr/>
            <p:nvPr/>
          </p:nvSpPr>
          <p:spPr>
            <a:xfrm>
              <a:off x="7158731" y="1802200"/>
              <a:ext cx="2075688" cy="2075688"/>
            </a:xfrm>
            <a:prstGeom prst="roundRect">
              <a:avLst>
                <a:gd name="adj" fmla="val 16667"/>
              </a:avLst>
            </a:prstGeom>
            <a:noFill/>
            <a:ln w="28575" cap="flat" cmpd="sng">
              <a:solidFill>
                <a:srgbClr val="98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D1E0435A-9371-4648-901E-942F4A6B51D2}"/>
              </a:ext>
            </a:extLst>
          </p:cNvPr>
          <p:cNvGrpSpPr/>
          <p:nvPr/>
        </p:nvGrpSpPr>
        <p:grpSpPr>
          <a:xfrm>
            <a:off x="8610600" y="4217746"/>
            <a:ext cx="2075688" cy="2075688"/>
            <a:chOff x="7150944" y="3295550"/>
            <a:chExt cx="1281000" cy="1314000"/>
          </a:xfrm>
        </p:grpSpPr>
        <p:pic>
          <p:nvPicPr>
            <p:cNvPr id="31" name="Google Shape;166;p17">
              <a:extLst>
                <a:ext uri="{FF2B5EF4-FFF2-40B4-BE49-F238E27FC236}">
                  <a16:creationId xmlns:a16="http://schemas.microsoft.com/office/drawing/2014/main" id="{CF058196-C546-9347-81F7-C99EFFC01166}"/>
                </a:ext>
              </a:extLst>
            </p:cNvPr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7241931" y="3353978"/>
              <a:ext cx="914194" cy="93774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" name="Google Shape;168;p17">
              <a:extLst>
                <a:ext uri="{FF2B5EF4-FFF2-40B4-BE49-F238E27FC236}">
                  <a16:creationId xmlns:a16="http://schemas.microsoft.com/office/drawing/2014/main" id="{DDD4AC7C-DA66-524B-A5B9-2987B6E9E883}"/>
                </a:ext>
              </a:extLst>
            </p:cNvPr>
            <p:cNvSpPr txBox="1"/>
            <p:nvPr/>
          </p:nvSpPr>
          <p:spPr>
            <a:xfrm>
              <a:off x="7433773" y="4317184"/>
              <a:ext cx="811200" cy="272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latin typeface="Lato"/>
                  <a:ea typeface="Lato"/>
                  <a:cs typeface="Lato"/>
                  <a:sym typeface="Lato"/>
                </a:rPr>
                <a:t>Spoofing</a:t>
              </a:r>
              <a:endParaRPr dirty="0"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8" name="Google Shape;173;p17">
              <a:extLst>
                <a:ext uri="{FF2B5EF4-FFF2-40B4-BE49-F238E27FC236}">
                  <a16:creationId xmlns:a16="http://schemas.microsoft.com/office/drawing/2014/main" id="{DBD41F4C-BFF8-E245-AC31-8A29F2D614CE}"/>
                </a:ext>
              </a:extLst>
            </p:cNvPr>
            <p:cNvSpPr/>
            <p:nvPr/>
          </p:nvSpPr>
          <p:spPr>
            <a:xfrm>
              <a:off x="7150944" y="3295550"/>
              <a:ext cx="1281000" cy="1314000"/>
            </a:xfrm>
            <a:prstGeom prst="roundRect">
              <a:avLst>
                <a:gd name="adj" fmla="val 16667"/>
              </a:avLst>
            </a:prstGeom>
            <a:noFill/>
            <a:ln w="28575" cap="flat" cmpd="sng">
              <a:solidFill>
                <a:srgbClr val="98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9" name="Google Shape;174;p17">
            <a:extLst>
              <a:ext uri="{FF2B5EF4-FFF2-40B4-BE49-F238E27FC236}">
                <a16:creationId xmlns:a16="http://schemas.microsoft.com/office/drawing/2014/main" id="{FDD785BB-E7AF-B545-8C24-A9A0A473A62D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619255" y="2142058"/>
            <a:ext cx="2075688" cy="2075688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175;p17">
            <a:extLst>
              <a:ext uri="{FF2B5EF4-FFF2-40B4-BE49-F238E27FC236}">
                <a16:creationId xmlns:a16="http://schemas.microsoft.com/office/drawing/2014/main" id="{D1BA8F2D-A9DA-9D4E-A41F-ADFE8C194807}"/>
              </a:ext>
            </a:extLst>
          </p:cNvPr>
          <p:cNvSpPr txBox="1">
            <a:spLocks/>
          </p:cNvSpPr>
          <p:nvPr/>
        </p:nvSpPr>
        <p:spPr>
          <a:xfrm>
            <a:off x="2671045" y="2315224"/>
            <a:ext cx="1197361" cy="1122263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" indent="0" algn="ctr">
              <a:lnSpc>
                <a:spcPct val="115000"/>
              </a:lnSpc>
              <a:spcBef>
                <a:spcPts val="0"/>
              </a:spcBef>
              <a:buClr>
                <a:srgbClr val="980000"/>
              </a:buClr>
              <a:buSzPts val="900"/>
              <a:buNone/>
            </a:pPr>
            <a:r>
              <a:rPr lang="en-US" sz="2400" dirty="0">
                <a:solidFill>
                  <a:srgbClr val="980000"/>
                </a:solidFill>
              </a:rPr>
              <a:t>Numb </a:t>
            </a:r>
            <a:br>
              <a:rPr lang="en-US" sz="2400" dirty="0">
                <a:solidFill>
                  <a:srgbClr val="980000"/>
                </a:solidFill>
              </a:rPr>
            </a:br>
            <a:r>
              <a:rPr lang="en-US" sz="2400" dirty="0">
                <a:solidFill>
                  <a:srgbClr val="980000"/>
                </a:solidFill>
              </a:rPr>
              <a:t>Attack</a:t>
            </a:r>
          </a:p>
        </p:txBody>
      </p:sp>
      <p:sp>
        <p:nvSpPr>
          <p:cNvPr id="41" name="Google Shape;176;p17">
            <a:extLst>
              <a:ext uri="{FF2B5EF4-FFF2-40B4-BE49-F238E27FC236}">
                <a16:creationId xmlns:a16="http://schemas.microsoft.com/office/drawing/2014/main" id="{A1CE6951-265E-4D41-B17D-804A3DEC79D3}"/>
              </a:ext>
            </a:extLst>
          </p:cNvPr>
          <p:cNvSpPr txBox="1">
            <a:spLocks/>
          </p:cNvSpPr>
          <p:nvPr/>
        </p:nvSpPr>
        <p:spPr>
          <a:xfrm>
            <a:off x="2744160" y="4770083"/>
            <a:ext cx="1909627" cy="1075984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" indent="0">
              <a:lnSpc>
                <a:spcPct val="115000"/>
              </a:lnSpc>
              <a:spcBef>
                <a:spcPts val="0"/>
              </a:spcBef>
              <a:buClr>
                <a:srgbClr val="980000"/>
              </a:buClr>
              <a:buSzPts val="900"/>
              <a:buNone/>
            </a:pPr>
            <a:r>
              <a:rPr lang="en-US" sz="2400" dirty="0">
                <a:solidFill>
                  <a:srgbClr val="980000"/>
                </a:solidFill>
              </a:rPr>
              <a:t>AKA Bypass</a:t>
            </a:r>
          </a:p>
          <a:p>
            <a:pPr marL="57150" indent="0">
              <a:lnSpc>
                <a:spcPct val="115000"/>
              </a:lnSpc>
              <a:spcBef>
                <a:spcPts val="0"/>
              </a:spcBef>
              <a:buClr>
                <a:srgbClr val="980000"/>
              </a:buClr>
              <a:buSzPts val="900"/>
              <a:buNone/>
            </a:pPr>
            <a:r>
              <a:rPr lang="en-US" sz="2400" dirty="0">
                <a:solidFill>
                  <a:srgbClr val="980000"/>
                </a:solidFill>
              </a:rPr>
              <a:t>Attack</a:t>
            </a:r>
          </a:p>
        </p:txBody>
      </p:sp>
      <p:sp>
        <p:nvSpPr>
          <p:cNvPr id="42" name="Google Shape;177;p17">
            <a:extLst>
              <a:ext uri="{FF2B5EF4-FFF2-40B4-BE49-F238E27FC236}">
                <a16:creationId xmlns:a16="http://schemas.microsoft.com/office/drawing/2014/main" id="{0A7C3460-62B3-254B-9B16-DDE1CACAB7B9}"/>
              </a:ext>
            </a:extLst>
          </p:cNvPr>
          <p:cNvSpPr txBox="1">
            <a:spLocks/>
          </p:cNvSpPr>
          <p:nvPr/>
        </p:nvSpPr>
        <p:spPr>
          <a:xfrm>
            <a:off x="6718193" y="2370758"/>
            <a:ext cx="1799695" cy="538807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" indent="0">
              <a:lnSpc>
                <a:spcPct val="115000"/>
              </a:lnSpc>
              <a:spcBef>
                <a:spcPts val="0"/>
              </a:spcBef>
              <a:buClr>
                <a:srgbClr val="980000"/>
              </a:buClr>
              <a:buSzPts val="900"/>
              <a:buNone/>
            </a:pPr>
            <a:r>
              <a:rPr lang="en-US" sz="2400" dirty="0">
                <a:solidFill>
                  <a:srgbClr val="980000"/>
                </a:solidFill>
              </a:rPr>
              <a:t>RLF Report</a:t>
            </a:r>
          </a:p>
        </p:txBody>
      </p:sp>
      <p:sp>
        <p:nvSpPr>
          <p:cNvPr id="43" name="Google Shape;178;p17">
            <a:extLst>
              <a:ext uri="{FF2B5EF4-FFF2-40B4-BE49-F238E27FC236}">
                <a16:creationId xmlns:a16="http://schemas.microsoft.com/office/drawing/2014/main" id="{245E6898-BC76-F24A-B2A8-8B19DC995C06}"/>
              </a:ext>
            </a:extLst>
          </p:cNvPr>
          <p:cNvSpPr txBox="1">
            <a:spLocks/>
          </p:cNvSpPr>
          <p:nvPr/>
        </p:nvSpPr>
        <p:spPr>
          <a:xfrm>
            <a:off x="6715685" y="4770083"/>
            <a:ext cx="1979916" cy="1075984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" indent="0" algn="ctr">
              <a:lnSpc>
                <a:spcPct val="115000"/>
              </a:lnSpc>
              <a:spcBef>
                <a:spcPts val="0"/>
              </a:spcBef>
              <a:buClr>
                <a:srgbClr val="980000"/>
              </a:buClr>
              <a:buSzPts val="900"/>
              <a:buNone/>
            </a:pPr>
            <a:r>
              <a:rPr lang="en-US" sz="2400" dirty="0">
                <a:solidFill>
                  <a:srgbClr val="980000"/>
                </a:solidFill>
              </a:rPr>
              <a:t>EMM </a:t>
            </a:r>
          </a:p>
          <a:p>
            <a:pPr marL="57150" indent="0" algn="ctr">
              <a:lnSpc>
                <a:spcPct val="115000"/>
              </a:lnSpc>
              <a:spcBef>
                <a:spcPts val="0"/>
              </a:spcBef>
              <a:buClr>
                <a:srgbClr val="980000"/>
              </a:buClr>
              <a:buSzPts val="900"/>
              <a:buNone/>
            </a:pPr>
            <a:r>
              <a:rPr lang="en-US" sz="2400" dirty="0">
                <a:solidFill>
                  <a:srgbClr val="980000"/>
                </a:solidFill>
              </a:rPr>
              <a:t>Information</a:t>
            </a:r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7F19604F-291F-7743-80B4-0C42046CECF2}"/>
              </a:ext>
            </a:extLst>
          </p:cNvPr>
          <p:cNvSpPr/>
          <p:nvPr/>
        </p:nvSpPr>
        <p:spPr>
          <a:xfrm>
            <a:off x="291419" y="2496869"/>
            <a:ext cx="11609162" cy="1813174"/>
          </a:xfrm>
          <a:prstGeom prst="round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Lato" panose="020F0502020204030203" pitchFamily="34" charset="77"/>
              </a:rPr>
              <a:t>All of these control-plane attacks are due to a </a:t>
            </a:r>
          </a:p>
          <a:p>
            <a:pPr algn="ctr"/>
            <a:r>
              <a:rPr lang="en-US" sz="3200" dirty="0">
                <a:solidFill>
                  <a:schemeClr val="tx1"/>
                </a:solidFill>
                <a:latin typeface="Lato" panose="020F0502020204030203" pitchFamily="34" charset="77"/>
              </a:rPr>
              <a:t>buggy 4G LTE protocol state machine, </a:t>
            </a:r>
          </a:p>
          <a:p>
            <a:pPr algn="ctr"/>
            <a:r>
              <a:rPr lang="en-US" sz="3200" dirty="0">
                <a:solidFill>
                  <a:schemeClr val="tx1"/>
                </a:solidFill>
                <a:latin typeface="Lato" panose="020F0502020204030203" pitchFamily="34" charset="77"/>
              </a:rPr>
              <a:t>which is </a:t>
            </a:r>
            <a:r>
              <a:rPr lang="en-US" sz="3200" b="1" dirty="0">
                <a:solidFill>
                  <a:schemeClr val="tx1"/>
                </a:solidFill>
                <a:latin typeface="Lato" panose="020F0502020204030203" pitchFamily="34" charset="77"/>
              </a:rPr>
              <a:t>unable to handle out-of-order protocol packets</a:t>
            </a:r>
          </a:p>
        </p:txBody>
      </p:sp>
    </p:spTree>
    <p:extLst>
      <p:ext uri="{BB962C8B-B14F-4D97-AF65-F5344CB8AC3E}">
        <p14:creationId xmlns:p14="http://schemas.microsoft.com/office/powerpoint/2010/main" val="2219239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indefinite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05"/>
                                      </p:to>
                                    </p:set>
                                    <p:animEffect filter="image" prLst="opacity: 0.05">
                                      <p:cBhvr rctx="IE">
                                        <p:cTn id="40" dur="indefinite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indefinite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05"/>
                                      </p:to>
                                    </p:set>
                                    <p:animEffect filter="image" prLst="opacity: 0.05">
                                      <p:cBhvr rctx="IE">
                                        <p:cTn id="43" dur="indefinite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indefinite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05"/>
                                      </p:to>
                                    </p:set>
                                    <p:animEffect filter="image" prLst="opacity: 0.05">
                                      <p:cBhvr rctx="IE">
                                        <p:cTn id="46" dur="indefinite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indefinite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05"/>
                                      </p:to>
                                    </p:set>
                                    <p:animEffect filter="image" prLst="opacity: 0.05">
                                      <p:cBhvr rctx="IE">
                                        <p:cTn id="49" dur="indefinite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indefinite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05"/>
                                      </p:to>
                                    </p:set>
                                    <p:animEffect filter="image" prLst="opacity: 0.05">
                                      <p:cBhvr rctx="IE">
                                        <p:cTn id="52" dur="indefinite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indefinite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05"/>
                                      </p:to>
                                    </p:set>
                                    <p:animEffect filter="image" prLst="opacity: 0.05">
                                      <p:cBhvr rctx="IE">
                                        <p:cTn id="55" dur="indefinite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indefinite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05"/>
                                      </p:to>
                                    </p:set>
                                    <p:animEffect filter="image" prLst="opacity: 0.05">
                                      <p:cBhvr rctx="IE">
                                        <p:cTn id="58" dur="indefinite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indefinite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05"/>
                                      </p:to>
                                    </p:set>
                                    <p:animEffect filter="image" prLst="opacity: 0.05">
                                      <p:cBhvr rctx="IE">
                                        <p:cTn id="61" dur="indefinite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indefinite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05"/>
                                      </p:to>
                                    </p:set>
                                    <p:animEffect filter="image" prLst="opacity: 0.05">
                                      <p:cBhvr rctx="IE">
                                        <p:cTn id="64" dur="indefinite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indefinite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05"/>
                                      </p:to>
                                    </p:set>
                                    <p:animEffect filter="image" prLst="opacity: 0.05">
                                      <p:cBhvr rctx="IE">
                                        <p:cTn id="67" dur="indefinite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0" grpId="1"/>
      <p:bldP spid="41" grpId="0"/>
      <p:bldP spid="41" grpId="1"/>
      <p:bldP spid="42" grpId="0"/>
      <p:bldP spid="42" grpId="1"/>
      <p:bldP spid="43" grpId="0"/>
      <p:bldP spid="43" grpId="1"/>
      <p:bldP spid="5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CBC24-0A78-A247-B65F-581EB7885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Cellular Device-centric Warning system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DA79DD-1893-8345-8BC7-1783A4AB8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DEB57-696D-E546-A04D-6C162C241B32}" type="slidenum">
              <a:rPr lang="en-US" smtClean="0"/>
              <a:t>5</a:t>
            </a:fld>
            <a:endParaRPr lang="en-US" dirty="0"/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8A250897-C844-E84A-A9D8-15567F5A7A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63" y="1405052"/>
            <a:ext cx="5452948" cy="5452948"/>
          </a:xfrm>
          <a:prstGeom prst="rect">
            <a:avLst/>
          </a:prstGeom>
        </p:spPr>
      </p:pic>
      <p:grpSp>
        <p:nvGrpSpPr>
          <p:cNvPr id="45" name="Group 44">
            <a:extLst>
              <a:ext uri="{FF2B5EF4-FFF2-40B4-BE49-F238E27FC236}">
                <a16:creationId xmlns:a16="http://schemas.microsoft.com/office/drawing/2014/main" id="{198D76EF-5544-5D45-A7CB-B8C31B3456B0}"/>
              </a:ext>
            </a:extLst>
          </p:cNvPr>
          <p:cNvGrpSpPr/>
          <p:nvPr/>
        </p:nvGrpSpPr>
        <p:grpSpPr>
          <a:xfrm>
            <a:off x="1601371" y="4058595"/>
            <a:ext cx="2449309" cy="1557658"/>
            <a:chOff x="3436959" y="4757486"/>
            <a:chExt cx="2268494" cy="1396913"/>
          </a:xfrm>
        </p:grpSpPr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C0F6EBEA-9136-0E4E-BE52-DA9C30E41E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38600" y="4757486"/>
              <a:ext cx="1065213" cy="1065213"/>
            </a:xfrm>
            <a:prstGeom prst="rect">
              <a:avLst/>
            </a:prstGeom>
          </p:spPr>
        </p:pic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724BC469-334A-C641-9B45-2D1B06723D8E}"/>
                </a:ext>
              </a:extLst>
            </p:cNvPr>
            <p:cNvSpPr txBox="1"/>
            <p:nvPr/>
          </p:nvSpPr>
          <p:spPr>
            <a:xfrm>
              <a:off x="3436959" y="5785067"/>
              <a:ext cx="22684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Lato" panose="020F0502020204030203" pitchFamily="34" charset="77"/>
                </a:rPr>
                <a:t>Attack signature DB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73CBD159-B964-2F4C-A997-C753BC1E6117}"/>
              </a:ext>
            </a:extLst>
          </p:cNvPr>
          <p:cNvGrpSpPr/>
          <p:nvPr/>
        </p:nvGrpSpPr>
        <p:grpSpPr>
          <a:xfrm>
            <a:off x="2224897" y="2108901"/>
            <a:ext cx="1150118" cy="1479843"/>
            <a:chOff x="3959186" y="3106205"/>
            <a:chExt cx="1065213" cy="1327127"/>
          </a:xfrm>
        </p:grpSpPr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4C913E0D-886F-244D-B765-58862E93E6B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59186" y="3106205"/>
              <a:ext cx="1065213" cy="1065213"/>
            </a:xfrm>
            <a:prstGeom prst="rect">
              <a:avLst/>
            </a:prstGeom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24F2C77F-1835-874E-ACC0-BECC55E2CDA0}"/>
                </a:ext>
              </a:extLst>
            </p:cNvPr>
            <p:cNvSpPr txBox="1"/>
            <p:nvPr/>
          </p:nvSpPr>
          <p:spPr>
            <a:xfrm>
              <a:off x="3983729" y="4064000"/>
              <a:ext cx="10406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Lato" panose="020F0502020204030203" pitchFamily="34" charset="77"/>
                </a:rPr>
                <a:t>Monitor</a:t>
              </a:r>
            </a:p>
          </p:txBody>
        </p:sp>
      </p:grpSp>
      <p:pic>
        <p:nvPicPr>
          <p:cNvPr id="55" name="Picture 54">
            <a:extLst>
              <a:ext uri="{FF2B5EF4-FFF2-40B4-BE49-F238E27FC236}">
                <a16:creationId xmlns:a16="http://schemas.microsoft.com/office/drawing/2014/main" id="{4209EFF5-B78C-A541-BB4E-B71BD85A50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5016" y="2120462"/>
            <a:ext cx="713678" cy="713678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515A7EB9-FD5C-2B42-90D8-586EC72BB0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01695" y="1392824"/>
            <a:ext cx="1366799" cy="1366799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6181C1FD-5A90-F74A-9396-DF3BF345EA89}"/>
              </a:ext>
            </a:extLst>
          </p:cNvPr>
          <p:cNvGrpSpPr/>
          <p:nvPr/>
        </p:nvGrpSpPr>
        <p:grpSpPr>
          <a:xfrm>
            <a:off x="3803493" y="1263601"/>
            <a:ext cx="1137424" cy="1343818"/>
            <a:chOff x="5266497" y="3454807"/>
            <a:chExt cx="1137424" cy="1343818"/>
          </a:xfrm>
        </p:grpSpPr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3E20124E-803F-714C-8719-B0956C39278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5400000">
              <a:off x="5266497" y="3454807"/>
              <a:ext cx="1137424" cy="1137424"/>
            </a:xfrm>
            <a:prstGeom prst="rect">
              <a:avLst/>
            </a:prstGeom>
          </p:spPr>
        </p:pic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15FCDD81-28FE-3B41-9B81-3F712801A8F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/>
            <a:stretch/>
          </p:blipFill>
          <p:spPr>
            <a:xfrm rot="5400000">
              <a:off x="5428901" y="4131526"/>
              <a:ext cx="667099" cy="667099"/>
            </a:xfrm>
            <a:prstGeom prst="rect">
              <a:avLst/>
            </a:prstGeom>
          </p:spPr>
        </p:pic>
      </p:grpSp>
      <p:sp>
        <p:nvSpPr>
          <p:cNvPr id="59" name="Down Arrow 58">
            <a:extLst>
              <a:ext uri="{FF2B5EF4-FFF2-40B4-BE49-F238E27FC236}">
                <a16:creationId xmlns:a16="http://schemas.microsoft.com/office/drawing/2014/main" id="{5540734C-46E9-074B-A19C-D14C403162D2}"/>
              </a:ext>
            </a:extLst>
          </p:cNvPr>
          <p:cNvSpPr/>
          <p:nvPr/>
        </p:nvSpPr>
        <p:spPr>
          <a:xfrm rot="2556910">
            <a:off x="3445731" y="2090544"/>
            <a:ext cx="358843" cy="630903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Down Arrow 59">
            <a:extLst>
              <a:ext uri="{FF2B5EF4-FFF2-40B4-BE49-F238E27FC236}">
                <a16:creationId xmlns:a16="http://schemas.microsoft.com/office/drawing/2014/main" id="{E3570C77-4421-1E4B-806A-F342A83F9028}"/>
              </a:ext>
            </a:extLst>
          </p:cNvPr>
          <p:cNvSpPr/>
          <p:nvPr/>
        </p:nvSpPr>
        <p:spPr>
          <a:xfrm>
            <a:off x="2425094" y="3561151"/>
            <a:ext cx="358843" cy="458130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Down Arrow 60">
            <a:extLst>
              <a:ext uri="{FF2B5EF4-FFF2-40B4-BE49-F238E27FC236}">
                <a16:creationId xmlns:a16="http://schemas.microsoft.com/office/drawing/2014/main" id="{B863B0F4-BACF-C24D-BE5E-2788286F2F05}"/>
              </a:ext>
            </a:extLst>
          </p:cNvPr>
          <p:cNvSpPr/>
          <p:nvPr/>
        </p:nvSpPr>
        <p:spPr>
          <a:xfrm rot="10800000">
            <a:off x="2783937" y="3523892"/>
            <a:ext cx="358843" cy="458130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89D5AFF-C5FB-D647-BBEC-320B5B68F79B}"/>
              </a:ext>
            </a:extLst>
          </p:cNvPr>
          <p:cNvSpPr/>
          <p:nvPr/>
        </p:nvSpPr>
        <p:spPr>
          <a:xfrm>
            <a:off x="1601371" y="3982023"/>
            <a:ext cx="2364526" cy="1548982"/>
          </a:xfrm>
          <a:prstGeom prst="rect">
            <a:avLst/>
          </a:prstGeom>
          <a:noFill/>
          <a:ln w="57150">
            <a:solidFill>
              <a:schemeClr val="accent2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528E1AEA-0C9B-0945-B97F-AD540ED8C230}"/>
              </a:ext>
            </a:extLst>
          </p:cNvPr>
          <p:cNvSpPr/>
          <p:nvPr/>
        </p:nvSpPr>
        <p:spPr>
          <a:xfrm>
            <a:off x="6448155" y="4223668"/>
            <a:ext cx="2523559" cy="1053787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  <a:latin typeface="Lato" panose="020F0502020204030203" pitchFamily="34" charset="77"/>
              </a:rPr>
              <a:t>PLTL Formula Synthesizer</a:t>
            </a:r>
          </a:p>
        </p:txBody>
      </p:sp>
      <p:sp>
        <p:nvSpPr>
          <p:cNvPr id="63" name="Down Arrow 62">
            <a:extLst>
              <a:ext uri="{FF2B5EF4-FFF2-40B4-BE49-F238E27FC236}">
                <a16:creationId xmlns:a16="http://schemas.microsoft.com/office/drawing/2014/main" id="{8C2E7F30-E912-C34B-9980-D85FECFA54F4}"/>
              </a:ext>
            </a:extLst>
          </p:cNvPr>
          <p:cNvSpPr/>
          <p:nvPr/>
        </p:nvSpPr>
        <p:spPr>
          <a:xfrm>
            <a:off x="7519199" y="3673396"/>
            <a:ext cx="358843" cy="458130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A9A7AD41-67B7-FF4F-AC56-3FB3B0EF12CA}"/>
              </a:ext>
            </a:extLst>
          </p:cNvPr>
          <p:cNvSpPr txBox="1"/>
          <p:nvPr/>
        </p:nvSpPr>
        <p:spPr>
          <a:xfrm>
            <a:off x="6248636" y="3138359"/>
            <a:ext cx="29225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Lato" panose="020F0502020204030203" pitchFamily="34" charset="77"/>
              </a:rPr>
              <a:t>Atomic propositions</a:t>
            </a:r>
          </a:p>
        </p:txBody>
      </p:sp>
      <p:sp>
        <p:nvSpPr>
          <p:cNvPr id="65" name="Down Arrow 64">
            <a:extLst>
              <a:ext uri="{FF2B5EF4-FFF2-40B4-BE49-F238E27FC236}">
                <a16:creationId xmlns:a16="http://schemas.microsoft.com/office/drawing/2014/main" id="{D6B728BD-BB93-924A-BE38-4ADC6354B0FD}"/>
              </a:ext>
            </a:extLst>
          </p:cNvPr>
          <p:cNvSpPr/>
          <p:nvPr/>
        </p:nvSpPr>
        <p:spPr>
          <a:xfrm rot="5400000">
            <a:off x="9146189" y="4146639"/>
            <a:ext cx="358843" cy="707795"/>
          </a:xfrm>
          <a:prstGeom prst="down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Down Arrow 65">
            <a:extLst>
              <a:ext uri="{FF2B5EF4-FFF2-40B4-BE49-F238E27FC236}">
                <a16:creationId xmlns:a16="http://schemas.microsoft.com/office/drawing/2014/main" id="{43F17700-DC95-D942-AE85-0715BCD88B0D}"/>
              </a:ext>
            </a:extLst>
          </p:cNvPr>
          <p:cNvSpPr/>
          <p:nvPr/>
        </p:nvSpPr>
        <p:spPr>
          <a:xfrm rot="5400000">
            <a:off x="9146189" y="4624291"/>
            <a:ext cx="358843" cy="707794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7" name="Picture 66">
            <a:extLst>
              <a:ext uri="{FF2B5EF4-FFF2-40B4-BE49-F238E27FC236}">
                <a16:creationId xmlns:a16="http://schemas.microsoft.com/office/drawing/2014/main" id="{59D7FACE-5E0F-DB4F-9A43-B1AAF63BDB6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11805" y="3845579"/>
            <a:ext cx="548674" cy="548674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D4645876-D56F-594A-9141-B336573B305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11805" y="5113242"/>
            <a:ext cx="548640" cy="548640"/>
          </a:xfrm>
          <a:prstGeom prst="rect">
            <a:avLst/>
          </a:prstGeom>
        </p:spPr>
      </p:pic>
      <p:sp>
        <p:nvSpPr>
          <p:cNvPr id="69" name="Down Arrow 68">
            <a:extLst>
              <a:ext uri="{FF2B5EF4-FFF2-40B4-BE49-F238E27FC236}">
                <a16:creationId xmlns:a16="http://schemas.microsoft.com/office/drawing/2014/main" id="{62204899-2BF6-E842-8FA2-9AFEE3C11A3F}"/>
              </a:ext>
            </a:extLst>
          </p:cNvPr>
          <p:cNvSpPr/>
          <p:nvPr/>
        </p:nvSpPr>
        <p:spPr>
          <a:xfrm rot="5400000">
            <a:off x="4654879" y="3195791"/>
            <a:ext cx="358843" cy="3109542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D76A50CC-2110-5046-A9D5-9DFD737E2DDC}"/>
              </a:ext>
            </a:extLst>
          </p:cNvPr>
          <p:cNvSpPr txBox="1"/>
          <p:nvPr/>
        </p:nvSpPr>
        <p:spPr>
          <a:xfrm>
            <a:off x="4468494" y="3655306"/>
            <a:ext cx="208262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" sz="2400" b="1" dirty="0">
                <a:latin typeface="Lato" panose="020F0502020204030203" pitchFamily="34" charset="77"/>
              </a:rPr>
              <a:t>PLTL formula </a:t>
            </a:r>
          </a:p>
          <a:p>
            <a:pPr algn="ctr"/>
            <a:r>
              <a:rPr lang="en" sz="4000" b="1" dirty="0" err="1"/>
              <a:t>φ</a:t>
            </a:r>
            <a:endParaRPr lang="en-US" sz="4000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E3B4C00A-F737-E541-A647-82E5D0F81612}"/>
              </a:ext>
            </a:extLst>
          </p:cNvPr>
          <p:cNvSpPr txBox="1"/>
          <p:nvPr/>
        </p:nvSpPr>
        <p:spPr>
          <a:xfrm>
            <a:off x="4745848" y="4830885"/>
            <a:ext cx="14526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Lato" panose="020F0502020204030203" pitchFamily="34" charset="77"/>
              </a:rPr>
              <a:t>Attack</a:t>
            </a:r>
          </a:p>
          <a:p>
            <a:pPr algn="ctr"/>
            <a:r>
              <a:rPr lang="en-US" sz="2400" dirty="0">
                <a:latin typeface="Lato" panose="020F0502020204030203" pitchFamily="34" charset="77"/>
              </a:rPr>
              <a:t>signature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E1912325-E49A-5145-9A4D-E00DC8CE05ED}"/>
              </a:ext>
            </a:extLst>
          </p:cNvPr>
          <p:cNvSpPr txBox="1"/>
          <p:nvPr/>
        </p:nvSpPr>
        <p:spPr>
          <a:xfrm>
            <a:off x="9679508" y="4254331"/>
            <a:ext cx="3016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b="1" dirty="0">
                <a:latin typeface="Lato" panose="020F0502020204030203" pitchFamily="34" charset="77"/>
              </a:rPr>
              <a:t>Benign executions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837F4BCC-2DDA-BF41-A91A-A2958930B205}"/>
              </a:ext>
            </a:extLst>
          </p:cNvPr>
          <p:cNvSpPr txBox="1"/>
          <p:nvPr/>
        </p:nvSpPr>
        <p:spPr>
          <a:xfrm>
            <a:off x="9679508" y="4756514"/>
            <a:ext cx="3016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b="1" dirty="0">
                <a:latin typeface="Lato" panose="020F0502020204030203" pitchFamily="34" charset="77"/>
              </a:rPr>
              <a:t>Attacks</a:t>
            </a:r>
          </a:p>
        </p:txBody>
      </p:sp>
    </p:spTree>
    <p:extLst>
      <p:ext uri="{BB962C8B-B14F-4D97-AF65-F5344CB8AC3E}">
        <p14:creationId xmlns:p14="http://schemas.microsoft.com/office/powerpoint/2010/main" val="489323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9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8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8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1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88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89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90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91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60" grpId="0" animBg="1"/>
      <p:bldP spid="61" grpId="0" animBg="1"/>
      <p:bldP spid="8" grpId="0" animBg="1"/>
      <p:bldP spid="62" grpId="0" animBg="1"/>
      <p:bldP spid="63" grpId="0" animBg="1"/>
      <p:bldP spid="64" grpId="0"/>
      <p:bldP spid="65" grpId="0" animBg="1"/>
      <p:bldP spid="66" grpId="0" animBg="1"/>
      <p:bldP spid="69" grpId="0" animBg="1"/>
      <p:bldP spid="70" grpId="0"/>
      <p:bldP spid="71" grpId="0"/>
      <p:bldP spid="72" grpId="0"/>
      <p:bldP spid="7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CBC24-0A78-A247-B65F-581EB7885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Contributions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DA79DD-1893-8345-8BC7-1783A4AB8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09878" y="6356350"/>
            <a:ext cx="2743200" cy="365125"/>
          </a:xfrm>
        </p:spPr>
        <p:txBody>
          <a:bodyPr/>
          <a:lstStyle/>
          <a:p>
            <a:fld id="{0C8DEB57-696D-E546-A04D-6C162C241B32}" type="slidenum">
              <a:rPr lang="en-US" smtClean="0"/>
              <a:t>6</a:t>
            </a:fld>
            <a:endParaRPr lang="en-US" dirty="0"/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21A9B81D-7629-A740-B84B-991E76B91CD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70888648"/>
              </p:ext>
            </p:extLst>
          </p:nvPr>
        </p:nvGraphicFramePr>
        <p:xfrm>
          <a:off x="0" y="1594622"/>
          <a:ext cx="11976410" cy="14565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DF0AB023-31BA-2745-8AA6-D174A274BF6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00881231"/>
              </p:ext>
            </p:extLst>
          </p:nvPr>
        </p:nvGraphicFramePr>
        <p:xfrm>
          <a:off x="-1" y="3118622"/>
          <a:ext cx="11976410" cy="14565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17" name="Diagram 16">
            <a:extLst>
              <a:ext uri="{FF2B5EF4-FFF2-40B4-BE49-F238E27FC236}">
                <a16:creationId xmlns:a16="http://schemas.microsoft.com/office/drawing/2014/main" id="{56978A5E-E8B0-034E-8303-DC069CF2657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59121585"/>
              </p:ext>
            </p:extLst>
          </p:nvPr>
        </p:nvGraphicFramePr>
        <p:xfrm>
          <a:off x="-1" y="4646339"/>
          <a:ext cx="11976410" cy="14565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</p:spTree>
    <p:extLst>
      <p:ext uri="{BB962C8B-B14F-4D97-AF65-F5344CB8AC3E}">
        <p14:creationId xmlns:p14="http://schemas.microsoft.com/office/powerpoint/2010/main" val="2902768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1">
        <p:bldAsOne/>
      </p:bldGraphic>
      <p:bldGraphic spid="10" grpId="0">
        <p:bldAsOne/>
      </p:bldGraphic>
      <p:bldGraphic spid="17" grpId="0">
        <p:bldAsOne/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DA79DD-1893-8345-8BC7-1783A4AB8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DEB57-696D-E546-A04D-6C162C241B32}" type="slidenum">
              <a:rPr lang="en-US" smtClean="0"/>
              <a:t>7</a:t>
            </a:fld>
            <a:endParaRPr lang="en-US" dirty="0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7FEAAD18-6594-DC47-B593-F3DDE0AB4709}"/>
              </a:ext>
            </a:extLst>
          </p:cNvPr>
          <p:cNvSpPr/>
          <p:nvPr/>
        </p:nvSpPr>
        <p:spPr>
          <a:xfrm>
            <a:off x="3130704" y="825194"/>
            <a:ext cx="6265128" cy="925548"/>
          </a:xfrm>
          <a:prstGeom prst="roundRect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Lato" panose="020F0502020204030203" pitchFamily="34" charset="77"/>
                <a:cs typeface="Lao MN" pitchFamily="2" charset="0"/>
              </a:rPr>
              <a:t>Motivation and Contributions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D4B5EE4A-EB86-BC43-8239-E762A0B388B5}"/>
              </a:ext>
            </a:extLst>
          </p:cNvPr>
          <p:cNvSpPr/>
          <p:nvPr/>
        </p:nvSpPr>
        <p:spPr>
          <a:xfrm>
            <a:off x="3130704" y="1903145"/>
            <a:ext cx="6265128" cy="925548"/>
          </a:xfrm>
          <a:prstGeom prst="roundRect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Lato" panose="020F0502020204030203" pitchFamily="34" charset="77"/>
                <a:cs typeface="Lao MN" pitchFamily="2" charset="0"/>
              </a:rPr>
              <a:t>Background &amp; Related work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9AFD44B-56EE-854A-9C7E-F69873725AAE}"/>
              </a:ext>
            </a:extLst>
          </p:cNvPr>
          <p:cNvSpPr/>
          <p:nvPr/>
        </p:nvSpPr>
        <p:spPr>
          <a:xfrm>
            <a:off x="3130704" y="2981096"/>
            <a:ext cx="6265128" cy="925548"/>
          </a:xfrm>
          <a:prstGeom prst="roundRect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Lato" panose="020F0502020204030203" pitchFamily="34" charset="77"/>
                <a:cs typeface="Lao MN" pitchFamily="2" charset="0"/>
              </a:rPr>
              <a:t>SYSLITE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CBCCFE1F-C8AC-F743-987D-7994819693F7}"/>
              </a:ext>
            </a:extLst>
          </p:cNvPr>
          <p:cNvSpPr/>
          <p:nvPr/>
        </p:nvSpPr>
        <p:spPr>
          <a:xfrm>
            <a:off x="3154865" y="4059047"/>
            <a:ext cx="6265128" cy="925548"/>
          </a:xfrm>
          <a:prstGeom prst="roundRect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Lato" panose="020F0502020204030203" pitchFamily="34" charset="77"/>
                <a:cs typeface="Lao MN" pitchFamily="2" charset="0"/>
              </a:rPr>
              <a:t>Evaluation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9DF68561-735B-8341-BD4C-6B2212F927C4}"/>
              </a:ext>
            </a:extLst>
          </p:cNvPr>
          <p:cNvSpPr/>
          <p:nvPr/>
        </p:nvSpPr>
        <p:spPr>
          <a:xfrm>
            <a:off x="3130704" y="5136998"/>
            <a:ext cx="6265128" cy="925548"/>
          </a:xfrm>
          <a:prstGeom prst="roundRect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Lato" panose="020F0502020204030203" pitchFamily="34" charset="77"/>
                <a:cs typeface="Lao MN" pitchFamily="2" charset="0"/>
              </a:rPr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3206873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4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CBC24-0A78-A247-B65F-581EB7885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Background: Past-time LTL (PLTL)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DA79DD-1893-8345-8BC7-1783A4AB8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DEB57-696D-E546-A04D-6C162C241B32}" type="slidenum">
              <a:rPr lang="en-US" smtClean="0"/>
              <a:t>8</a:t>
            </a:fld>
            <a:endParaRPr lang="en-US" dirty="0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8AB160D4-814C-1F4C-8067-2FCDC5E30BFC}"/>
              </a:ext>
            </a:extLst>
          </p:cNvPr>
          <p:cNvSpPr/>
          <p:nvPr/>
        </p:nvSpPr>
        <p:spPr>
          <a:xfrm>
            <a:off x="379141" y="1604342"/>
            <a:ext cx="2085278" cy="1117987"/>
          </a:xfrm>
          <a:prstGeom prst="roundRect">
            <a:avLst/>
          </a:prstGeom>
          <a:ln>
            <a:noFill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Propositional Logic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CAC12EC-31EE-0742-8B6E-DEA320532CEE}"/>
              </a:ext>
            </a:extLst>
          </p:cNvPr>
          <p:cNvSpPr/>
          <p:nvPr/>
        </p:nvSpPr>
        <p:spPr>
          <a:xfrm>
            <a:off x="2698595" y="1604342"/>
            <a:ext cx="2085278" cy="1117987"/>
          </a:xfrm>
          <a:prstGeom prst="roundRect">
            <a:avLst/>
          </a:prstGeom>
          <a:ln>
            <a:noFill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>
                <a:solidFill>
                  <a:schemeClr val="tx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Past temporal operators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20A30E4-7680-824B-B0A3-9CBCB25C9018}"/>
              </a:ext>
            </a:extLst>
          </p:cNvPr>
          <p:cNvSpPr/>
          <p:nvPr/>
        </p:nvSpPr>
        <p:spPr>
          <a:xfrm>
            <a:off x="156118" y="1481680"/>
            <a:ext cx="4884234" cy="1360449"/>
          </a:xfrm>
          <a:prstGeom prst="rect">
            <a:avLst/>
          </a:prstGeom>
          <a:noFill/>
          <a:ln w="57150">
            <a:solidFill>
              <a:schemeClr val="tx1"/>
            </a:solidFill>
            <a:prstDash val="sys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8E03DF-4849-E544-82DF-5C9BC8F081AE}"/>
              </a:ext>
            </a:extLst>
          </p:cNvPr>
          <p:cNvSpPr txBox="1"/>
          <p:nvPr/>
        </p:nvSpPr>
        <p:spPr>
          <a:xfrm>
            <a:off x="1914428" y="2844225"/>
            <a:ext cx="10999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Lato" panose="020F0502020204030203" pitchFamily="34" charset="77"/>
                <a:ea typeface="Roboto" panose="02000000000000000000" pitchFamily="2" charset="0"/>
              </a:rPr>
              <a:t>PLTL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BBECA6E-E8A3-5140-AC88-E2B928C5CD55}"/>
              </a:ext>
            </a:extLst>
          </p:cNvPr>
          <p:cNvSpPr/>
          <p:nvPr/>
        </p:nvSpPr>
        <p:spPr>
          <a:xfrm>
            <a:off x="9950605" y="1481680"/>
            <a:ext cx="1940313" cy="770866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Yesterday (</a:t>
            </a:r>
            <a:r>
              <a:rPr lang="en-US" sz="2400" b="1" dirty="0">
                <a:latin typeface="Lato" panose="020F0502020204030203" pitchFamily="34" charset="77"/>
                <a:ea typeface="Roboto Condensed Light" panose="02000000000000000000" pitchFamily="2" charset="0"/>
              </a:rPr>
              <a:t>Y</a:t>
            </a:r>
            <a:r>
              <a:rPr lang="en-US" sz="2400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)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ADB9C059-FC71-644E-B63A-44BFDB2DF5C4}"/>
              </a:ext>
            </a:extLst>
          </p:cNvPr>
          <p:cNvSpPr/>
          <p:nvPr/>
        </p:nvSpPr>
        <p:spPr>
          <a:xfrm>
            <a:off x="7968475" y="1495542"/>
            <a:ext cx="1940313" cy="770866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Once (</a:t>
            </a:r>
            <a:r>
              <a:rPr lang="en-US" sz="2400" b="1" dirty="0">
                <a:latin typeface="Lato" panose="020F0502020204030203" pitchFamily="34" charset="77"/>
                <a:ea typeface="Roboto Condensed Light" panose="02000000000000000000" pitchFamily="2" charset="0"/>
              </a:rPr>
              <a:t>O</a:t>
            </a:r>
            <a:r>
              <a:rPr lang="en-US" sz="2400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)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B33CBCE0-31F6-644A-8B06-B5ECE0261DAB}"/>
              </a:ext>
            </a:extLst>
          </p:cNvPr>
          <p:cNvSpPr/>
          <p:nvPr/>
        </p:nvSpPr>
        <p:spPr>
          <a:xfrm>
            <a:off x="5820937" y="1495542"/>
            <a:ext cx="2105721" cy="770866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Historically (</a:t>
            </a:r>
            <a:r>
              <a:rPr lang="en-US" sz="2400" b="1" dirty="0">
                <a:latin typeface="Lato" panose="020F0502020204030203" pitchFamily="34" charset="77"/>
                <a:ea typeface="Roboto Condensed Light" panose="02000000000000000000" pitchFamily="2" charset="0"/>
              </a:rPr>
              <a:t>H</a:t>
            </a:r>
            <a:r>
              <a:rPr lang="en-US" sz="2400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)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3A916F45-6B7A-F648-8A11-A07ED35A5357}"/>
              </a:ext>
            </a:extLst>
          </p:cNvPr>
          <p:cNvSpPr/>
          <p:nvPr/>
        </p:nvSpPr>
        <p:spPr>
          <a:xfrm>
            <a:off x="9950605" y="2365746"/>
            <a:ext cx="1940313" cy="770866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Since (</a:t>
            </a:r>
            <a:r>
              <a:rPr lang="en-US" sz="2400" b="1" dirty="0">
                <a:latin typeface="Lato" panose="020F0502020204030203" pitchFamily="34" charset="77"/>
                <a:ea typeface="Roboto Condensed Light" panose="02000000000000000000" pitchFamily="2" charset="0"/>
              </a:rPr>
              <a:t>S</a:t>
            </a:r>
            <a:r>
              <a:rPr lang="en-US" sz="2400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A3D2AEE-C1FE-9F41-9BA4-5972D088CEAC}"/>
              </a:ext>
            </a:extLst>
          </p:cNvPr>
          <p:cNvSpPr/>
          <p:nvPr/>
        </p:nvSpPr>
        <p:spPr>
          <a:xfrm>
            <a:off x="9908789" y="1393902"/>
            <a:ext cx="2105722" cy="1828800"/>
          </a:xfrm>
          <a:prstGeom prst="rect">
            <a:avLst/>
          </a:prstGeom>
          <a:noFill/>
          <a:ln w="5715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25E4D9D-59E0-9F44-95D7-58FF674F27B7}"/>
              </a:ext>
            </a:extLst>
          </p:cNvPr>
          <p:cNvGrpSpPr/>
          <p:nvPr/>
        </p:nvGrpSpPr>
        <p:grpSpPr>
          <a:xfrm>
            <a:off x="379141" y="4638904"/>
            <a:ext cx="4892366" cy="446052"/>
            <a:chOff x="1914428" y="4583148"/>
            <a:chExt cx="4892366" cy="446052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E4E7AC0-8744-234C-BA7E-311B2460C3A6}"/>
                </a:ext>
              </a:extLst>
            </p:cNvPr>
            <p:cNvSpPr/>
            <p:nvPr/>
          </p:nvSpPr>
          <p:spPr>
            <a:xfrm>
              <a:off x="1914428" y="4583151"/>
              <a:ext cx="405026" cy="446049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3F115A88-84C6-9D42-8885-BB606639E621}"/>
                </a:ext>
              </a:extLst>
            </p:cNvPr>
            <p:cNvSpPr/>
            <p:nvPr/>
          </p:nvSpPr>
          <p:spPr>
            <a:xfrm>
              <a:off x="2811896" y="4583151"/>
              <a:ext cx="405026" cy="446049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8212EFB-3087-FA44-9FBE-362D3164263F}"/>
                </a:ext>
              </a:extLst>
            </p:cNvPr>
            <p:cNvSpPr/>
            <p:nvPr/>
          </p:nvSpPr>
          <p:spPr>
            <a:xfrm>
              <a:off x="3709364" y="4583151"/>
              <a:ext cx="405026" cy="446049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DB5FF4B-38D7-A247-A1E0-6106B48A12FA}"/>
                </a:ext>
              </a:extLst>
            </p:cNvPr>
            <p:cNvSpPr/>
            <p:nvPr/>
          </p:nvSpPr>
          <p:spPr>
            <a:xfrm>
              <a:off x="4606832" y="4583150"/>
              <a:ext cx="405026" cy="446049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C57DE63-B8ED-6C45-886F-2E40D36FA0A0}"/>
                </a:ext>
              </a:extLst>
            </p:cNvPr>
            <p:cNvSpPr/>
            <p:nvPr/>
          </p:nvSpPr>
          <p:spPr>
            <a:xfrm>
              <a:off x="5504300" y="4583149"/>
              <a:ext cx="405026" cy="446049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B2963682-F18F-3249-BD53-D22C0319517E}"/>
                </a:ext>
              </a:extLst>
            </p:cNvPr>
            <p:cNvSpPr/>
            <p:nvPr/>
          </p:nvSpPr>
          <p:spPr>
            <a:xfrm>
              <a:off x="6401768" y="4583148"/>
              <a:ext cx="405026" cy="446049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94B066CE-B8F6-904C-B6BF-7CFF84D61962}"/>
                </a:ext>
              </a:extLst>
            </p:cNvPr>
            <p:cNvCxnSpPr>
              <a:stCxn id="15" idx="6"/>
              <a:endCxn id="16" idx="2"/>
            </p:cNvCxnSpPr>
            <p:nvPr/>
          </p:nvCxnSpPr>
          <p:spPr>
            <a:xfrm>
              <a:off x="2319454" y="4806176"/>
              <a:ext cx="492442" cy="0"/>
            </a:xfrm>
            <a:prstGeom prst="straightConnector1">
              <a:avLst/>
            </a:prstGeom>
            <a:ln w="5715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E0E4222B-912A-E64F-AD96-EECB99290BA4}"/>
                </a:ext>
              </a:extLst>
            </p:cNvPr>
            <p:cNvCxnSpPr>
              <a:stCxn id="16" idx="6"/>
              <a:endCxn id="17" idx="2"/>
            </p:cNvCxnSpPr>
            <p:nvPr/>
          </p:nvCxnSpPr>
          <p:spPr>
            <a:xfrm>
              <a:off x="3216922" y="4806176"/>
              <a:ext cx="492442" cy="0"/>
            </a:xfrm>
            <a:prstGeom prst="straightConnector1">
              <a:avLst/>
            </a:prstGeom>
            <a:ln w="5715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08A79A21-1186-004E-821E-4BB9FE472690}"/>
                </a:ext>
              </a:extLst>
            </p:cNvPr>
            <p:cNvCxnSpPr>
              <a:stCxn id="17" idx="6"/>
              <a:endCxn id="18" idx="2"/>
            </p:cNvCxnSpPr>
            <p:nvPr/>
          </p:nvCxnSpPr>
          <p:spPr>
            <a:xfrm flipV="1">
              <a:off x="4114390" y="4806175"/>
              <a:ext cx="492442" cy="1"/>
            </a:xfrm>
            <a:prstGeom prst="straightConnector1">
              <a:avLst/>
            </a:prstGeom>
            <a:ln w="5715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0C4463E7-5004-BE42-AD3C-DC819056A4E0}"/>
                </a:ext>
              </a:extLst>
            </p:cNvPr>
            <p:cNvCxnSpPr>
              <a:stCxn id="18" idx="6"/>
              <a:endCxn id="19" idx="2"/>
            </p:cNvCxnSpPr>
            <p:nvPr/>
          </p:nvCxnSpPr>
          <p:spPr>
            <a:xfrm flipV="1">
              <a:off x="5011858" y="4806174"/>
              <a:ext cx="492442" cy="1"/>
            </a:xfrm>
            <a:prstGeom prst="straightConnector1">
              <a:avLst/>
            </a:prstGeom>
            <a:ln w="5715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86901CD4-50A1-704B-AD12-D35374975718}"/>
                </a:ext>
              </a:extLst>
            </p:cNvPr>
            <p:cNvCxnSpPr>
              <a:stCxn id="19" idx="6"/>
              <a:endCxn id="20" idx="2"/>
            </p:cNvCxnSpPr>
            <p:nvPr/>
          </p:nvCxnSpPr>
          <p:spPr>
            <a:xfrm flipV="1">
              <a:off x="5909326" y="4806173"/>
              <a:ext cx="492442" cy="1"/>
            </a:xfrm>
            <a:prstGeom prst="straightConnector1">
              <a:avLst/>
            </a:prstGeom>
            <a:ln w="5715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7C906FC4-45B1-364D-ADA3-80882766EF83}"/>
              </a:ext>
            </a:extLst>
          </p:cNvPr>
          <p:cNvGrpSpPr/>
          <p:nvPr/>
        </p:nvGrpSpPr>
        <p:grpSpPr>
          <a:xfrm>
            <a:off x="6661417" y="4638904"/>
            <a:ext cx="4892366" cy="1056026"/>
            <a:chOff x="6661417" y="4638904"/>
            <a:chExt cx="4892366" cy="1056026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68ED18F-E36C-6647-BB7E-2B5E9A7523AC}"/>
                </a:ext>
              </a:extLst>
            </p:cNvPr>
            <p:cNvSpPr txBox="1"/>
            <p:nvPr/>
          </p:nvSpPr>
          <p:spPr>
            <a:xfrm>
              <a:off x="8761885" y="5233265"/>
              <a:ext cx="158889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Roboto Condensed Light" panose="02000000000000000000" pitchFamily="2" charset="0"/>
                  <a:ea typeface="Roboto Condensed Light" panose="02000000000000000000" pitchFamily="2" charset="0"/>
                </a:rPr>
                <a:t>Finite Trace</a:t>
              </a:r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51530E04-E050-E049-AE6F-166811C8079C}"/>
                </a:ext>
              </a:extLst>
            </p:cNvPr>
            <p:cNvGrpSpPr/>
            <p:nvPr/>
          </p:nvGrpSpPr>
          <p:grpSpPr>
            <a:xfrm>
              <a:off x="6661417" y="4638904"/>
              <a:ext cx="4892366" cy="446052"/>
              <a:chOff x="1914428" y="4583148"/>
              <a:chExt cx="4892366" cy="446052"/>
            </a:xfrm>
          </p:grpSpPr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2BCBAE05-F82F-2D40-9482-C2C10913F5A8}"/>
                  </a:ext>
                </a:extLst>
              </p:cNvPr>
              <p:cNvSpPr/>
              <p:nvPr/>
            </p:nvSpPr>
            <p:spPr>
              <a:xfrm>
                <a:off x="1914428" y="4583151"/>
                <a:ext cx="405026" cy="446049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DF466C1E-6F78-1049-94B1-D9D8932FFD69}"/>
                  </a:ext>
                </a:extLst>
              </p:cNvPr>
              <p:cNvSpPr/>
              <p:nvPr/>
            </p:nvSpPr>
            <p:spPr>
              <a:xfrm>
                <a:off x="2811896" y="4583151"/>
                <a:ext cx="405026" cy="446049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B582E544-8AC9-9F49-A99B-DCD0CB91E958}"/>
                  </a:ext>
                </a:extLst>
              </p:cNvPr>
              <p:cNvSpPr/>
              <p:nvPr/>
            </p:nvSpPr>
            <p:spPr>
              <a:xfrm>
                <a:off x="3709364" y="4583151"/>
                <a:ext cx="405026" cy="446049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108A56C8-7EA2-3146-8E2F-7FD0B090C907}"/>
                  </a:ext>
                </a:extLst>
              </p:cNvPr>
              <p:cNvSpPr/>
              <p:nvPr/>
            </p:nvSpPr>
            <p:spPr>
              <a:xfrm>
                <a:off x="4606832" y="4583150"/>
                <a:ext cx="405026" cy="446049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D208C195-093C-0449-80E1-CABE0F15034D}"/>
                  </a:ext>
                </a:extLst>
              </p:cNvPr>
              <p:cNvSpPr/>
              <p:nvPr/>
            </p:nvSpPr>
            <p:spPr>
              <a:xfrm>
                <a:off x="5504300" y="4583149"/>
                <a:ext cx="405026" cy="446049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6D9D0CA5-124A-BF42-BCEF-B17032439650}"/>
                  </a:ext>
                </a:extLst>
              </p:cNvPr>
              <p:cNvSpPr/>
              <p:nvPr/>
            </p:nvSpPr>
            <p:spPr>
              <a:xfrm>
                <a:off x="6401768" y="4583148"/>
                <a:ext cx="405026" cy="446049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098AEE10-44C2-D94C-9BB1-1C5C7BC9B9D8}"/>
                  </a:ext>
                </a:extLst>
              </p:cNvPr>
              <p:cNvCxnSpPr>
                <a:stCxn id="36" idx="6"/>
                <a:endCxn id="37" idx="2"/>
              </p:cNvCxnSpPr>
              <p:nvPr/>
            </p:nvCxnSpPr>
            <p:spPr>
              <a:xfrm>
                <a:off x="2319454" y="4806176"/>
                <a:ext cx="492442" cy="0"/>
              </a:xfrm>
              <a:prstGeom prst="straightConnector1">
                <a:avLst/>
              </a:prstGeom>
              <a:ln w="57150">
                <a:solidFill>
                  <a:srgbClr val="00B0F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Arrow Connector 42">
                <a:extLst>
                  <a:ext uri="{FF2B5EF4-FFF2-40B4-BE49-F238E27FC236}">
                    <a16:creationId xmlns:a16="http://schemas.microsoft.com/office/drawing/2014/main" id="{04AF273B-42A0-3449-8704-2DD91C53EF6A}"/>
                  </a:ext>
                </a:extLst>
              </p:cNvPr>
              <p:cNvCxnSpPr>
                <a:stCxn id="37" idx="6"/>
                <a:endCxn id="38" idx="2"/>
              </p:cNvCxnSpPr>
              <p:nvPr/>
            </p:nvCxnSpPr>
            <p:spPr>
              <a:xfrm>
                <a:off x="3216922" y="4806176"/>
                <a:ext cx="492442" cy="0"/>
              </a:xfrm>
              <a:prstGeom prst="straightConnector1">
                <a:avLst/>
              </a:prstGeom>
              <a:ln w="57150">
                <a:solidFill>
                  <a:srgbClr val="00B0F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Arrow Connector 43">
                <a:extLst>
                  <a:ext uri="{FF2B5EF4-FFF2-40B4-BE49-F238E27FC236}">
                    <a16:creationId xmlns:a16="http://schemas.microsoft.com/office/drawing/2014/main" id="{C6F85FA1-C47A-BB4D-97C1-7F0ADE9AF76B}"/>
                  </a:ext>
                </a:extLst>
              </p:cNvPr>
              <p:cNvCxnSpPr>
                <a:stCxn id="38" idx="6"/>
                <a:endCxn id="39" idx="2"/>
              </p:cNvCxnSpPr>
              <p:nvPr/>
            </p:nvCxnSpPr>
            <p:spPr>
              <a:xfrm flipV="1">
                <a:off x="4114390" y="4806175"/>
                <a:ext cx="492442" cy="1"/>
              </a:xfrm>
              <a:prstGeom prst="straightConnector1">
                <a:avLst/>
              </a:prstGeom>
              <a:ln w="57150">
                <a:solidFill>
                  <a:srgbClr val="00B0F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Arrow Connector 44">
                <a:extLst>
                  <a:ext uri="{FF2B5EF4-FFF2-40B4-BE49-F238E27FC236}">
                    <a16:creationId xmlns:a16="http://schemas.microsoft.com/office/drawing/2014/main" id="{1413F9BF-5075-6643-AA6F-3CCA6D93CDEC}"/>
                  </a:ext>
                </a:extLst>
              </p:cNvPr>
              <p:cNvCxnSpPr>
                <a:stCxn id="39" idx="6"/>
                <a:endCxn id="40" idx="2"/>
              </p:cNvCxnSpPr>
              <p:nvPr/>
            </p:nvCxnSpPr>
            <p:spPr>
              <a:xfrm flipV="1">
                <a:off x="5011858" y="4806174"/>
                <a:ext cx="492442" cy="1"/>
              </a:xfrm>
              <a:prstGeom prst="straightConnector1">
                <a:avLst/>
              </a:prstGeom>
              <a:ln w="57150">
                <a:solidFill>
                  <a:srgbClr val="00B0F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Arrow Connector 45">
                <a:extLst>
                  <a:ext uri="{FF2B5EF4-FFF2-40B4-BE49-F238E27FC236}">
                    <a16:creationId xmlns:a16="http://schemas.microsoft.com/office/drawing/2014/main" id="{E30BC2A0-0ED3-6845-BD68-00D90BDD5027}"/>
                  </a:ext>
                </a:extLst>
              </p:cNvPr>
              <p:cNvCxnSpPr>
                <a:stCxn id="40" idx="6"/>
                <a:endCxn id="41" idx="2"/>
              </p:cNvCxnSpPr>
              <p:nvPr/>
            </p:nvCxnSpPr>
            <p:spPr>
              <a:xfrm flipV="1">
                <a:off x="5909326" y="4806173"/>
                <a:ext cx="492442" cy="1"/>
              </a:xfrm>
              <a:prstGeom prst="straightConnector1">
                <a:avLst/>
              </a:prstGeom>
              <a:ln w="57150">
                <a:solidFill>
                  <a:srgbClr val="00B0F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7" name="Down Arrow 46">
            <a:extLst>
              <a:ext uri="{FF2B5EF4-FFF2-40B4-BE49-F238E27FC236}">
                <a16:creationId xmlns:a16="http://schemas.microsoft.com/office/drawing/2014/main" id="{F10DF899-06CC-2A44-96BB-C149DDBFC285}"/>
              </a:ext>
            </a:extLst>
          </p:cNvPr>
          <p:cNvSpPr/>
          <p:nvPr/>
        </p:nvSpPr>
        <p:spPr>
          <a:xfrm>
            <a:off x="9353820" y="4029491"/>
            <a:ext cx="405026" cy="535259"/>
          </a:xfrm>
          <a:prstGeom prst="down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5A4B02E-BB59-AA4E-BDB2-AAF3FE8B2A92}"/>
              </a:ext>
            </a:extLst>
          </p:cNvPr>
          <p:cNvSpPr txBox="1"/>
          <p:nvPr/>
        </p:nvSpPr>
        <p:spPr>
          <a:xfrm>
            <a:off x="9196298" y="3456313"/>
            <a:ext cx="7200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Lato" panose="020F0502020204030203" pitchFamily="34" charset="77"/>
              </a:rPr>
              <a:t>Y(a)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49A2C87B-E26C-B24A-A080-815CC963EF73}"/>
              </a:ext>
            </a:extLst>
          </p:cNvPr>
          <p:cNvSpPr/>
          <p:nvPr/>
        </p:nvSpPr>
        <p:spPr>
          <a:xfrm>
            <a:off x="8313178" y="4527670"/>
            <a:ext cx="691376" cy="668515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96841F3-C4E4-9047-9363-2BBF0892F129}"/>
              </a:ext>
            </a:extLst>
          </p:cNvPr>
          <p:cNvSpPr txBox="1"/>
          <p:nvPr/>
        </p:nvSpPr>
        <p:spPr>
          <a:xfrm>
            <a:off x="8486833" y="3456313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Lato" panose="020F0502020204030203" pitchFamily="34" charset="77"/>
              </a:rPr>
              <a:t>a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CF0A6FDE-974F-744B-8109-CDAE3D8041AD}"/>
              </a:ext>
            </a:extLst>
          </p:cNvPr>
          <p:cNvCxnSpPr>
            <a:stCxn id="51" idx="2"/>
            <a:endCxn id="50" idx="0"/>
          </p:cNvCxnSpPr>
          <p:nvPr/>
        </p:nvCxnSpPr>
        <p:spPr>
          <a:xfrm>
            <a:off x="8656912" y="3917978"/>
            <a:ext cx="1954" cy="60969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Down Arrow 56">
            <a:extLst>
              <a:ext uri="{FF2B5EF4-FFF2-40B4-BE49-F238E27FC236}">
                <a16:creationId xmlns:a16="http://schemas.microsoft.com/office/drawing/2014/main" id="{D1DB5E2E-C3C1-044D-B21E-B88ABFB10300}"/>
              </a:ext>
            </a:extLst>
          </p:cNvPr>
          <p:cNvSpPr/>
          <p:nvPr/>
        </p:nvSpPr>
        <p:spPr>
          <a:xfrm>
            <a:off x="4866481" y="4026386"/>
            <a:ext cx="405026" cy="535259"/>
          </a:xfrm>
          <a:prstGeom prst="down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EFC95CBC-02BE-4D48-BA07-FF910F6E51F0}"/>
              </a:ext>
            </a:extLst>
          </p:cNvPr>
          <p:cNvSpPr txBox="1"/>
          <p:nvPr/>
        </p:nvSpPr>
        <p:spPr>
          <a:xfrm>
            <a:off x="4584137" y="3509684"/>
            <a:ext cx="9124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Lato" panose="020F0502020204030203" pitchFamily="34" charset="77"/>
              </a:rPr>
              <a:t>a </a:t>
            </a:r>
            <a:r>
              <a:rPr lang="en-US" sz="2400" b="1" dirty="0">
                <a:latin typeface="Lato" panose="020F0502020204030203" pitchFamily="34" charset="77"/>
              </a:rPr>
              <a:t>S</a:t>
            </a:r>
            <a:r>
              <a:rPr lang="en-US" sz="2400" dirty="0">
                <a:latin typeface="Lato" panose="020F0502020204030203" pitchFamily="34" charset="77"/>
              </a:rPr>
              <a:t> b  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80C953A6-E37D-9045-B8E1-07B0EA44D92E}"/>
              </a:ext>
            </a:extLst>
          </p:cNvPr>
          <p:cNvSpPr/>
          <p:nvPr/>
        </p:nvSpPr>
        <p:spPr>
          <a:xfrm>
            <a:off x="2984129" y="4517314"/>
            <a:ext cx="2370886" cy="668515"/>
          </a:xfrm>
          <a:prstGeom prst="rect">
            <a:avLst/>
          </a:prstGeom>
          <a:noFill/>
          <a:ln w="571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A034B6D4-9DEE-AA41-8E87-43612E7E227C}"/>
              </a:ext>
            </a:extLst>
          </p:cNvPr>
          <p:cNvSpPr txBox="1"/>
          <p:nvPr/>
        </p:nvSpPr>
        <p:spPr>
          <a:xfrm>
            <a:off x="2171582" y="3429000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Lato" panose="020F0502020204030203" pitchFamily="34" charset="77"/>
              </a:rPr>
              <a:t>b</a:t>
            </a: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81AA9407-8FC2-A347-A376-58F8CB8D6607}"/>
              </a:ext>
            </a:extLst>
          </p:cNvPr>
          <p:cNvCxnSpPr>
            <a:stCxn id="64" idx="2"/>
          </p:cNvCxnSpPr>
          <p:nvPr/>
        </p:nvCxnSpPr>
        <p:spPr>
          <a:xfrm>
            <a:off x="2349676" y="3890665"/>
            <a:ext cx="1954" cy="60969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5B067679-9837-EE40-8AE3-E5C36D69A66A}"/>
              </a:ext>
            </a:extLst>
          </p:cNvPr>
          <p:cNvSpPr/>
          <p:nvPr/>
        </p:nvSpPr>
        <p:spPr>
          <a:xfrm>
            <a:off x="2019751" y="4517315"/>
            <a:ext cx="691376" cy="668515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2A2FB652-7128-7E45-97CE-2C97A53A90C8}"/>
              </a:ext>
            </a:extLst>
          </p:cNvPr>
          <p:cNvSpPr txBox="1"/>
          <p:nvPr/>
        </p:nvSpPr>
        <p:spPr>
          <a:xfrm>
            <a:off x="3969013" y="5812478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Lato" panose="020F0502020204030203" pitchFamily="34" charset="77"/>
              </a:rPr>
              <a:t>a</a:t>
            </a: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F347B1CB-23B0-874A-9A21-149E99F9EF12}"/>
              </a:ext>
            </a:extLst>
          </p:cNvPr>
          <p:cNvCxnSpPr>
            <a:stCxn id="67" idx="1"/>
            <a:endCxn id="18" idx="4"/>
          </p:cNvCxnSpPr>
          <p:nvPr/>
        </p:nvCxnSpPr>
        <p:spPr>
          <a:xfrm flipH="1" flipV="1">
            <a:off x="3274058" y="5084955"/>
            <a:ext cx="694955" cy="95835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C188C8CB-309E-E249-A43D-E86CAAE2122B}"/>
              </a:ext>
            </a:extLst>
          </p:cNvPr>
          <p:cNvCxnSpPr>
            <a:stCxn id="67" idx="0"/>
            <a:endCxn id="63" idx="2"/>
          </p:cNvCxnSpPr>
          <p:nvPr/>
        </p:nvCxnSpPr>
        <p:spPr>
          <a:xfrm flipV="1">
            <a:off x="4139092" y="5185829"/>
            <a:ext cx="30480" cy="62664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51D85B3F-3E76-6246-A3D2-DDBB01F90F68}"/>
              </a:ext>
            </a:extLst>
          </p:cNvPr>
          <p:cNvCxnSpPr>
            <a:stCxn id="67" idx="3"/>
            <a:endCxn id="20" idx="4"/>
          </p:cNvCxnSpPr>
          <p:nvPr/>
        </p:nvCxnSpPr>
        <p:spPr>
          <a:xfrm flipV="1">
            <a:off x="4309171" y="5084953"/>
            <a:ext cx="759823" cy="95835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1847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4" grpId="0" animBg="1"/>
      <p:bldP spid="7" grpId="0"/>
      <p:bldP spid="8" grpId="0" animBg="1"/>
      <p:bldP spid="9" grpId="0" animBg="1"/>
      <p:bldP spid="10" grpId="0" animBg="1"/>
      <p:bldP spid="11" grpId="0" animBg="1"/>
      <p:bldP spid="12" grpId="0" animBg="1"/>
      <p:bldP spid="47" grpId="0" animBg="1"/>
      <p:bldP spid="49" grpId="0"/>
      <p:bldP spid="50" grpId="0" animBg="1"/>
      <p:bldP spid="51" grpId="0"/>
      <p:bldP spid="57" grpId="0" animBg="1"/>
      <p:bldP spid="58" grpId="0"/>
      <p:bldP spid="63" grpId="0" animBg="1"/>
      <p:bldP spid="64" grpId="0"/>
      <p:bldP spid="66" grpId="0" animBg="1"/>
      <p:bldP spid="6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CBC24-0A78-A247-B65F-581EB7885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Background: Syntax-Guided Synthesis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DA79DD-1893-8345-8BC7-1783A4AB8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DEB57-696D-E546-A04D-6C162C241B32}" type="slidenum">
              <a:rPr lang="en-US" smtClean="0"/>
              <a:t>9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D634A77-21ED-F444-B405-615A6145B65C}"/>
              </a:ext>
            </a:extLst>
          </p:cNvPr>
          <p:cNvSpPr/>
          <p:nvPr/>
        </p:nvSpPr>
        <p:spPr>
          <a:xfrm>
            <a:off x="4189141" y="3883988"/>
            <a:ext cx="3813717" cy="190686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  <a:latin typeface="Lato" panose="020F0502020204030203" pitchFamily="34" charset="77"/>
              </a:rPr>
              <a:t>Syntax-guided Synthesizer (</a:t>
            </a:r>
            <a:r>
              <a:rPr lang="en-US" sz="4000" b="1" dirty="0" err="1">
                <a:solidFill>
                  <a:schemeClr val="tx1"/>
                </a:solidFill>
                <a:latin typeface="Lato" panose="020F0502020204030203" pitchFamily="34" charset="77"/>
              </a:rPr>
              <a:t>SyGuS</a:t>
            </a:r>
            <a:r>
              <a:rPr lang="en-US" sz="4000" b="1" dirty="0">
                <a:solidFill>
                  <a:schemeClr val="tx1"/>
                </a:solidFill>
                <a:latin typeface="Lato" panose="020F0502020204030203" pitchFamily="34" charset="77"/>
              </a:rPr>
              <a:t> Solver)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4FA912-A962-CD4B-ACD1-FBACAAB3BC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3073" y="4111659"/>
            <a:ext cx="1451517" cy="145151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1A91CF7-5134-E94A-B57D-4C25FB3324DA}"/>
              </a:ext>
            </a:extLst>
          </p:cNvPr>
          <p:cNvSpPr/>
          <p:nvPr/>
        </p:nvSpPr>
        <p:spPr>
          <a:xfrm>
            <a:off x="367990" y="3883987"/>
            <a:ext cx="2520176" cy="1906859"/>
          </a:xfrm>
          <a:prstGeom prst="rect">
            <a:avLst/>
          </a:prstGeom>
          <a:noFill/>
          <a:ln w="5715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60BAFBB-1E7A-9040-BE02-B34D3E66FBFB}"/>
              </a:ext>
            </a:extLst>
          </p:cNvPr>
          <p:cNvGrpSpPr/>
          <p:nvPr/>
        </p:nvGrpSpPr>
        <p:grpSpPr>
          <a:xfrm>
            <a:off x="582400" y="4078270"/>
            <a:ext cx="2162820" cy="1460722"/>
            <a:chOff x="582400" y="4078270"/>
            <a:chExt cx="2162820" cy="146072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3A9D819-6005-284E-B48D-9CE660238FC9}"/>
                </a:ext>
              </a:extLst>
            </p:cNvPr>
            <p:cNvSpPr/>
            <p:nvPr/>
          </p:nvSpPr>
          <p:spPr>
            <a:xfrm>
              <a:off x="582400" y="4078270"/>
              <a:ext cx="540980" cy="489306"/>
            </a:xfrm>
            <a:prstGeom prst="rect">
              <a:avLst/>
            </a:prstGeom>
            <a:solidFill>
              <a:srgbClr val="00B0F0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E75A6C4-42F5-DB4B-83E5-8223575357B1}"/>
                </a:ext>
              </a:extLst>
            </p:cNvPr>
            <p:cNvSpPr/>
            <p:nvPr/>
          </p:nvSpPr>
          <p:spPr>
            <a:xfrm>
              <a:off x="1390573" y="4603555"/>
              <a:ext cx="540980" cy="489306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6F91E5E-0D9F-B242-9018-2965B3E26075}"/>
                </a:ext>
              </a:extLst>
            </p:cNvPr>
            <p:cNvSpPr/>
            <p:nvPr/>
          </p:nvSpPr>
          <p:spPr>
            <a:xfrm>
              <a:off x="2142666" y="4078270"/>
              <a:ext cx="540980" cy="489306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F6AFDA4-CF9D-B145-872E-22CEF0CD6670}"/>
                </a:ext>
              </a:extLst>
            </p:cNvPr>
            <p:cNvSpPr/>
            <p:nvPr/>
          </p:nvSpPr>
          <p:spPr>
            <a:xfrm>
              <a:off x="598895" y="5049686"/>
              <a:ext cx="540980" cy="48930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C4DD1D7-5D41-A94C-9DD5-F98B5666E566}"/>
                </a:ext>
              </a:extLst>
            </p:cNvPr>
            <p:cNvSpPr/>
            <p:nvPr/>
          </p:nvSpPr>
          <p:spPr>
            <a:xfrm>
              <a:off x="2204240" y="5049686"/>
              <a:ext cx="540980" cy="489306"/>
            </a:xfrm>
            <a:prstGeom prst="rect">
              <a:avLst/>
            </a:prstGeom>
            <a:solidFill>
              <a:srgbClr val="FF0000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4218AC5B-8D32-6F44-9C34-CB43DC7ABF7C}"/>
              </a:ext>
            </a:extLst>
          </p:cNvPr>
          <p:cNvSpPr/>
          <p:nvPr/>
        </p:nvSpPr>
        <p:spPr>
          <a:xfrm>
            <a:off x="4189141" y="1416126"/>
            <a:ext cx="3813717" cy="1416284"/>
          </a:xfrm>
          <a:prstGeom prst="rect">
            <a:avLst/>
          </a:prstGeom>
          <a:noFill/>
          <a:ln w="5715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6445EBC-AAEB-574D-903F-239565F81A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9349" y="1462473"/>
            <a:ext cx="1323588" cy="132358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C6DC04B-0DDA-8342-A1D4-0E6E42CE351A}"/>
              </a:ext>
            </a:extLst>
          </p:cNvPr>
          <p:cNvSpPr txBox="1"/>
          <p:nvPr/>
        </p:nvSpPr>
        <p:spPr>
          <a:xfrm>
            <a:off x="608407" y="2832410"/>
            <a:ext cx="203934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Lato" panose="020F0502020204030203" pitchFamily="34" charset="77"/>
              </a:rPr>
              <a:t>Syntactic </a:t>
            </a:r>
          </a:p>
          <a:p>
            <a:r>
              <a:rPr lang="en-US" sz="2800" b="1" dirty="0">
                <a:latin typeface="Lato" panose="020F0502020204030203" pitchFamily="34" charset="77"/>
              </a:rPr>
              <a:t>restrictions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C351EB8-6809-B146-8D36-13C55C79561D}"/>
              </a:ext>
            </a:extLst>
          </p:cNvPr>
          <p:cNvSpPr txBox="1"/>
          <p:nvPr/>
        </p:nvSpPr>
        <p:spPr>
          <a:xfrm>
            <a:off x="8173533" y="1647214"/>
            <a:ext cx="203934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Lato" panose="020F0502020204030203" pitchFamily="34" charset="77"/>
              </a:rPr>
              <a:t>Semantic </a:t>
            </a:r>
          </a:p>
          <a:p>
            <a:r>
              <a:rPr lang="en-US" sz="2800" b="1" dirty="0">
                <a:latin typeface="Lato" panose="020F0502020204030203" pitchFamily="34" charset="77"/>
              </a:rPr>
              <a:t>restrictions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59B4003-D99F-4341-AF0F-72F2729295D2}"/>
              </a:ext>
            </a:extLst>
          </p:cNvPr>
          <p:cNvSpPr txBox="1"/>
          <p:nvPr/>
        </p:nvSpPr>
        <p:spPr>
          <a:xfrm>
            <a:off x="635657" y="5750584"/>
            <a:ext cx="198483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Context-free </a:t>
            </a:r>
          </a:p>
          <a:p>
            <a:pPr algn="ctr"/>
            <a:r>
              <a:rPr lang="en-US" sz="2800" b="1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Grammar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722E8501-F447-B746-992E-03A1843C91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6501474" y="1453015"/>
            <a:ext cx="1325880" cy="1325880"/>
          </a:xfrm>
          <a:prstGeom prst="rect">
            <a:avLst/>
          </a:prstGeom>
        </p:spPr>
      </p:pic>
      <p:sp>
        <p:nvSpPr>
          <p:cNvPr id="23" name="Right Arrow 22">
            <a:extLst>
              <a:ext uri="{FF2B5EF4-FFF2-40B4-BE49-F238E27FC236}">
                <a16:creationId xmlns:a16="http://schemas.microsoft.com/office/drawing/2014/main" id="{D9EE437E-648D-1448-95BC-5EF1758489F0}"/>
              </a:ext>
            </a:extLst>
          </p:cNvPr>
          <p:cNvSpPr/>
          <p:nvPr/>
        </p:nvSpPr>
        <p:spPr>
          <a:xfrm>
            <a:off x="3122341" y="4603555"/>
            <a:ext cx="947854" cy="489306"/>
          </a:xfrm>
          <a:prstGeom prst="rightArrow">
            <a:avLst/>
          </a:prstGeom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CCF54037-9335-BA48-86C1-6CB6CDDCBEC9}"/>
              </a:ext>
            </a:extLst>
          </p:cNvPr>
          <p:cNvSpPr/>
          <p:nvPr/>
        </p:nvSpPr>
        <p:spPr>
          <a:xfrm rot="5400000">
            <a:off x="5622072" y="3113546"/>
            <a:ext cx="947854" cy="489306"/>
          </a:xfrm>
          <a:prstGeom prst="rightArrow">
            <a:avLst/>
          </a:prstGeom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id="{077FAE66-E300-164C-BF22-45CC08F53B03}"/>
              </a:ext>
            </a:extLst>
          </p:cNvPr>
          <p:cNvSpPr/>
          <p:nvPr/>
        </p:nvSpPr>
        <p:spPr>
          <a:xfrm>
            <a:off x="8099507" y="4592763"/>
            <a:ext cx="1204325" cy="489306"/>
          </a:xfrm>
          <a:prstGeom prst="rightArrow">
            <a:avLst/>
          </a:prstGeom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7C6D302-3AE3-FA44-AADE-E50784AD2B78}"/>
              </a:ext>
            </a:extLst>
          </p:cNvPr>
          <p:cNvSpPr/>
          <p:nvPr/>
        </p:nvSpPr>
        <p:spPr>
          <a:xfrm>
            <a:off x="9433340" y="3992427"/>
            <a:ext cx="2210982" cy="1689978"/>
          </a:xfrm>
          <a:prstGeom prst="rect">
            <a:avLst/>
          </a:prstGeom>
          <a:noFill/>
          <a:ln w="5715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2BE389A-F025-0E45-BE8D-1006495A2D62}"/>
              </a:ext>
            </a:extLst>
          </p:cNvPr>
          <p:cNvSpPr txBox="1"/>
          <p:nvPr/>
        </p:nvSpPr>
        <p:spPr>
          <a:xfrm>
            <a:off x="9454484" y="3097936"/>
            <a:ext cx="212910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latin typeface="Lato" panose="020F0502020204030203" pitchFamily="34" charset="77"/>
              </a:rPr>
              <a:t>Synthesized</a:t>
            </a:r>
          </a:p>
          <a:p>
            <a:pPr algn="ctr"/>
            <a:r>
              <a:rPr lang="en-US" sz="2800" b="1" dirty="0">
                <a:latin typeface="Lato" panose="020F0502020204030203" pitchFamily="34" charset="77"/>
              </a:rPr>
              <a:t>function</a:t>
            </a:r>
          </a:p>
        </p:txBody>
      </p:sp>
    </p:spTree>
    <p:extLst>
      <p:ext uri="{BB962C8B-B14F-4D97-AF65-F5344CB8AC3E}">
        <p14:creationId xmlns:p14="http://schemas.microsoft.com/office/powerpoint/2010/main" val="3911458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4" grpId="0" animBg="1"/>
      <p:bldP spid="17" grpId="0"/>
      <p:bldP spid="18" grpId="0"/>
      <p:bldP spid="19" grpId="0"/>
      <p:bldP spid="23" grpId="0" animBg="1"/>
      <p:bldP spid="24" grpId="0" animBg="1"/>
      <p:bldP spid="25" grpId="0" animBg="1"/>
      <p:bldP spid="26" grpId="0" animBg="1"/>
      <p:bldP spid="27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1430</TotalTime>
  <Words>962</Words>
  <Application>Microsoft Macintosh PowerPoint</Application>
  <PresentationFormat>Widescreen</PresentationFormat>
  <Paragraphs>289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5" baseType="lpstr">
      <vt:lpstr>Raleway</vt:lpstr>
      <vt:lpstr>Calibri</vt:lpstr>
      <vt:lpstr>Roboto</vt:lpstr>
      <vt:lpstr>Arial</vt:lpstr>
      <vt:lpstr>Roboto Condensed Light</vt:lpstr>
      <vt:lpstr>Lato</vt:lpstr>
      <vt:lpstr>Arial Rounded</vt:lpstr>
      <vt:lpstr>Office Theme</vt:lpstr>
      <vt:lpstr>SYSLITE: Syntax-Guided Synthesis of PLTL Formulas from Finite Traces</vt:lpstr>
      <vt:lpstr>PLTL Formula Synthesis Problem</vt:lpstr>
      <vt:lpstr>Applications of PLTL Synthesis</vt:lpstr>
      <vt:lpstr>Target application: Attacks on 4G LTE Protocol</vt:lpstr>
      <vt:lpstr>Cellular Device-centric Warning system</vt:lpstr>
      <vt:lpstr>Contributions</vt:lpstr>
      <vt:lpstr>PowerPoint Presentation</vt:lpstr>
      <vt:lpstr>Background: Past-time LTL (PLTL)</vt:lpstr>
      <vt:lpstr>Background: Syntax-Guided Synthesis</vt:lpstr>
      <vt:lpstr>Cellular Device-centric Warning system</vt:lpstr>
      <vt:lpstr>Attack Signature Representation</vt:lpstr>
      <vt:lpstr>Prior work: LTL Formula Synthesis (Neider and Gavran, FMCAD’18)</vt:lpstr>
      <vt:lpstr>PowerPoint Presentation</vt:lpstr>
      <vt:lpstr>Our Unsuccessful Attempts</vt:lpstr>
      <vt:lpstr>Lessons Learned</vt:lpstr>
      <vt:lpstr>SYSLITE Insight Trace as Bit-vectors</vt:lpstr>
      <vt:lpstr>SYSLITE Design</vt:lpstr>
      <vt:lpstr>PowerPoint Presentation</vt:lpstr>
      <vt:lpstr>Empirical Evaluation of SYSLITE</vt:lpstr>
      <vt:lpstr>Case study 1: Formulas from literature</vt:lpstr>
      <vt:lpstr>Case study 1: Results</vt:lpstr>
      <vt:lpstr>Case study 1</vt:lpstr>
      <vt:lpstr>Case study 2: Cellular Network Attacks</vt:lpstr>
      <vt:lpstr>Case study 2: Results</vt:lpstr>
      <vt:lpstr>PowerPoint Presentation</vt:lpstr>
      <vt:lpstr>Summary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397</cp:revision>
  <dcterms:created xsi:type="dcterms:W3CDTF">2020-09-13T02:56:45Z</dcterms:created>
  <dcterms:modified xsi:type="dcterms:W3CDTF">2020-09-14T04:58:28Z</dcterms:modified>
</cp:coreProperties>
</file>